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Lst>
  <p:sldSz cy="5143500" cx="9144000"/>
  <p:notesSz cx="6858000" cy="9144000"/>
  <p:embeddedFontLst>
    <p:embeddedFont>
      <p:font typeface="Montserrat SemiBold"/>
      <p:regular r:id="rId121"/>
      <p:bold r:id="rId122"/>
      <p:italic r:id="rId123"/>
      <p:boldItalic r:id="rId124"/>
    </p:embeddedFont>
    <p:embeddedFont>
      <p:font typeface="Poppins"/>
      <p:regular r:id="rId125"/>
      <p:bold r:id="rId126"/>
      <p:italic r:id="rId127"/>
      <p:boldItalic r:id="rId128"/>
    </p:embeddedFont>
    <p:embeddedFont>
      <p:font typeface="Montserrat"/>
      <p:regular r:id="rId129"/>
      <p:bold r:id="rId130"/>
      <p:italic r:id="rId131"/>
      <p:boldItalic r:id="rId132"/>
    </p:embeddedFont>
    <p:embeddedFont>
      <p:font typeface="Poppins ExtraBold"/>
      <p:bold r:id="rId133"/>
      <p:boldItalic r:id="rId1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10">
          <p15:clr>
            <a:srgbClr val="747775"/>
          </p15:clr>
        </p15:guide>
        <p15:guide id="2" pos="5454">
          <p15:clr>
            <a:srgbClr val="747775"/>
          </p15:clr>
        </p15:guide>
        <p15:guide id="3" orient="horz" pos="2710">
          <p15:clr>
            <a:srgbClr val="747775"/>
          </p15:clr>
        </p15:guide>
        <p15:guide id="4" pos="31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0"/>
        <p:guide pos="5454"/>
        <p:guide pos="2710" orient="horz"/>
        <p:guide pos="31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Montserrat-regular.fntdata"/><Relationship Id="rId128" Type="http://schemas.openxmlformats.org/officeDocument/2006/relationships/font" Target="fonts/Poppins-boldItalic.fntdata"/><Relationship Id="rId127" Type="http://schemas.openxmlformats.org/officeDocument/2006/relationships/font" Target="fonts/Poppins-italic.fntdata"/><Relationship Id="rId126" Type="http://schemas.openxmlformats.org/officeDocument/2006/relationships/font" Target="fonts/Poppins-bold.fntdata"/><Relationship Id="rId26" Type="http://schemas.openxmlformats.org/officeDocument/2006/relationships/slide" Target="slides/slide21.xml"/><Relationship Id="rId121" Type="http://schemas.openxmlformats.org/officeDocument/2006/relationships/font" Target="fonts/MontserratSemiBold-regular.fntdata"/><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Poppins-regular.fntdata"/><Relationship Id="rId29" Type="http://schemas.openxmlformats.org/officeDocument/2006/relationships/slide" Target="slides/slide24.xml"/><Relationship Id="rId124" Type="http://schemas.openxmlformats.org/officeDocument/2006/relationships/font" Target="fonts/MontserratSemiBold-boldItalic.fntdata"/><Relationship Id="rId123" Type="http://schemas.openxmlformats.org/officeDocument/2006/relationships/font" Target="fonts/MontserratSemiBold-italic.fntdata"/><Relationship Id="rId122" Type="http://schemas.openxmlformats.org/officeDocument/2006/relationships/font" Target="fonts/MontserratSemiBold-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2" Type="http://schemas.openxmlformats.org/officeDocument/2006/relationships/font" Target="fonts/Montserrat-boldItalic.fntdata"/><Relationship Id="rId131" Type="http://schemas.openxmlformats.org/officeDocument/2006/relationships/font" Target="fonts/Montserrat-italic.fntdata"/><Relationship Id="rId130" Type="http://schemas.openxmlformats.org/officeDocument/2006/relationships/font" Target="fonts/Montserrat-bold.fntdata"/><Relationship Id="rId134" Type="http://schemas.openxmlformats.org/officeDocument/2006/relationships/font" Target="fonts/PoppinsExtraBold-boldItalic.fntdata"/><Relationship Id="rId133" Type="http://schemas.openxmlformats.org/officeDocument/2006/relationships/font" Target="fonts/PoppinsExtraBold-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148e659aa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 name="Google Shape;37;g3148e659aa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3e5fe4e2ba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3e5fe4e2ba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3402f223e08_1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3402f223e08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3402f223e08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3402f223e08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3402f223e08_1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0" name="Google Shape;1510;g3402f223e08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g3402f223e08_1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4" name="Google Shape;1524;g3402f223e08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3402f223e08_1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8" name="Google Shape;1538;g3402f223e08_1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3402f223e08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3402f223e08_1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3402f223e08_1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g3402f223e08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3402f223e08_1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3402f223e08_1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3402f223e08_1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3402f223e08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402f223e08_1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g3402f223e08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3e5fe4e2ba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3e5fe4e2b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3402f223e08_1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3402f223e08_1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3402f223e08_1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3402f223e08_1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349b87d8e3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7" name="Google Shape;1637;g349b87d8e3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3402f223e08_1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3402f223e08_1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349b87d8e3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349b87d8e3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3402f223e08_1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3402f223e08_1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3ff6372a2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3ff6372a2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3ff6372a2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3ff6372a2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3ff6372a2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3ff6372a2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3ff6372a2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3ff6372a2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3ff6372a2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3ff6372a2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ff6372a2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3ff6372a2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3ff6372a23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3ff6372a23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ff6372a2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3ff6372a2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3476f0e227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3476f0e227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3ff6372a2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3ff6372a2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ff6372a23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3ff6372a23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3ff6372a2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3ff6372a2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ff6372a23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3ff6372a2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3ff6372a2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3ff6372a2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3ff6372a2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3ff6372a2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ff843486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3ff843486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ff843486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3ff843486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ff843486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3ff843486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3ff843486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3ff843486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476f0e227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476f0e227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49b87d8e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49b87d8e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49b87d8e3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49b87d8e3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49b87d8e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49b87d8e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49b87d8e3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49b87d8e3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3ff843486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3ff843486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3ff843486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3ff8434861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4015bb122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4015bb122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4015bb122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4015bb122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4015bb122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4015bb122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4015bb122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4015bb122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476f0e227f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476f0e227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4015bb122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4015bb122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4015bb122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4015bb122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4015bb1227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4015bb122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4015bb1227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4015bb1227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4015bb122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4015bb1227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4015bb1227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4015bb1227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4015bb1227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4015bb1227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4015bb1227_3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4015bb1227_3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4015bb1227_3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4015bb1227_3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4015bb1227_3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4015bb1227_3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3e5fe4e2b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3e5fe4e2b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4015bb1227_3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4015bb1227_3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4015bb1227_3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4015bb1227_3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4015bb1227_3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4015bb1227_3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4015bb1227_3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4015bb1227_3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4015bb1227_3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4015bb1227_3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4015bb1227_3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4015bb1227_3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4015bb1227_3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4015bb1227_3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4015bb1227_3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4015bb1227_3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4015bb1227_3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4015bb1227_3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4015bb1227_3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4015bb1227_3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3e5fe4e2b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3e5fe4e2b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34015bb1227_3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34015bb1227_3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4015bb1227_3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4015bb1227_3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4015bb1227_3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4015bb1227_3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4015bb1227_3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4015bb1227_3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4015bb1227_3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4015bb1227_3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4015bb1227_3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34015bb1227_3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34015bb1227_3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34015bb1227_3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34015bb1227_3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34015bb1227_3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4015bb1227_3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4015bb1227_3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34015bb1227_3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34015bb1227_3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e5fe4e2b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3e5fe4e2b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4015bb1227_3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4015bb1227_3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4015bb1227_3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34015bb1227_3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3402f223e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3402f223e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402f223e0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402f223e0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402f223e0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3402f223e0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402f223e0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402f223e0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402f223e0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402f223e0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3402f223e0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3402f223e0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3402f223e0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3402f223e0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402f223e0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3402f223e0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3e5fe4e2b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3e5fe4e2b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402f223e08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3402f223e08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402f223e08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3402f223e08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402f223e08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3402f223e08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3402f223e08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3402f223e08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402f223e08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3402f223e08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3402f223e08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3402f223e08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3402f223e08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3402f223e08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3402f223e08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3402f223e08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402f223e08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3402f223e08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3402f223e08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3402f223e08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3e5fe4e2b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3e5fe4e2b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3402f223e08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3402f223e08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402f223e08_1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3402f223e08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3402f223e08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0" name="Google Shape;1370;g3402f223e08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3402f223e08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3402f223e08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3402f223e08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3402f223e08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3402f223e08_1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3402f223e08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3402f223e08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3402f223e08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3402f223e08_1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3402f223e08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402f223e08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3402f223e08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3402f223e08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3402f223e08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11" name="Google Shape;11;p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bg>
      <p:bgPr>
        <a:solidFill>
          <a:srgbClr val="F2F9FF"/>
        </a:solid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 name="Google Shape;14;p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pic>
        <p:nvPicPr>
          <p:cNvPr id="15" name="Google Shape;15;p3"/>
          <p:cNvPicPr preferRelativeResize="0"/>
          <p:nvPr/>
        </p:nvPicPr>
        <p:blipFill>
          <a:blip r:embed="rId2">
            <a:alphaModFix/>
          </a:blip>
          <a:stretch>
            <a:fillRect/>
          </a:stretch>
        </p:blipFill>
        <p:spPr>
          <a:xfrm>
            <a:off x="6020050" y="0"/>
            <a:ext cx="3123951" cy="5143501"/>
          </a:xfrm>
          <a:prstGeom prst="rect">
            <a:avLst/>
          </a:prstGeom>
          <a:noFill/>
          <a:ln>
            <a:noFill/>
          </a:ln>
        </p:spPr>
      </p:pic>
      <p:sp>
        <p:nvSpPr>
          <p:cNvPr id="16" name="Google Shape;16;p3"/>
          <p:cNvSpPr/>
          <p:nvPr/>
        </p:nvSpPr>
        <p:spPr>
          <a:xfrm>
            <a:off x="-423350" y="5628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7" name="Google Shape;17;p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8" name="Google Shape;18;p3"/>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19" name="Google Shape;19;p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©️2024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_1">
    <p:bg>
      <p:bgPr>
        <a:solidFill>
          <a:srgbClr val="F2F9FF"/>
        </a:solid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23" name="Google Shape;23;p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4" name="Google Shape;24;p4"/>
          <p:cNvPicPr preferRelativeResize="0"/>
          <p:nvPr/>
        </p:nvPicPr>
        <p:blipFill rotWithShape="1">
          <a:blip r:embed="rId2">
            <a:alphaModFix/>
          </a:blip>
          <a:srcRect b="0" l="0" r="0" t="0"/>
          <a:stretch/>
        </p:blipFill>
        <p:spPr>
          <a:xfrm>
            <a:off x="7181420" y="4750538"/>
            <a:ext cx="1477106" cy="257179"/>
          </a:xfrm>
          <a:prstGeom prst="rect">
            <a:avLst/>
          </a:prstGeom>
          <a:noFill/>
          <a:ln>
            <a:noFill/>
          </a:ln>
        </p:spPr>
      </p:pic>
      <p:sp>
        <p:nvSpPr>
          <p:cNvPr id="25" name="Google Shape;25;p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©️2024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0" y="0"/>
            <a:ext cx="9144000" cy="4838099"/>
          </a:xfrm>
          <a:prstGeom prst="rect">
            <a:avLst/>
          </a:prstGeom>
          <a:noFill/>
          <a:ln>
            <a:noFill/>
          </a:ln>
        </p:spPr>
      </p:pic>
      <p:sp>
        <p:nvSpPr>
          <p:cNvPr id="28" name="Google Shape;28;p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 name="Google Shape;29;p5"/>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30" name="Google Shape;30;p5"/>
          <p:cNvSpPr/>
          <p:nvPr/>
        </p:nvSpPr>
        <p:spPr>
          <a:xfrm>
            <a:off x="8314675" y="-4287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1" name="Google Shape;31;p5"/>
          <p:cNvSpPr/>
          <p:nvPr/>
        </p:nvSpPr>
        <p:spPr>
          <a:xfrm>
            <a:off x="-354450" y="1886825"/>
            <a:ext cx="816600" cy="8166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2" name="Google Shape;32;p5"/>
          <p:cNvPicPr preferRelativeResize="0"/>
          <p:nvPr/>
        </p:nvPicPr>
        <p:blipFill>
          <a:blip r:embed="rId4">
            <a:alphaModFix/>
          </a:blip>
          <a:stretch>
            <a:fillRect/>
          </a:stretch>
        </p:blipFill>
        <p:spPr>
          <a:xfrm>
            <a:off x="-541574" y="-84497"/>
            <a:ext cx="1190842" cy="1309798"/>
          </a:xfrm>
          <a:prstGeom prst="rect">
            <a:avLst/>
          </a:prstGeom>
          <a:noFill/>
          <a:ln>
            <a:noFill/>
          </a:ln>
        </p:spPr>
      </p:pic>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©️2024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72.jpg"/><Relationship Id="rId4" Type="http://schemas.openxmlformats.org/officeDocument/2006/relationships/image" Target="../media/image1.png"/><Relationship Id="rId5" Type="http://schemas.openxmlformats.org/officeDocument/2006/relationships/image" Target="../media/image1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72.jpg"/><Relationship Id="rId4" Type="http://schemas.openxmlformats.org/officeDocument/2006/relationships/image" Target="../media/image1.png"/><Relationship Id="rId5" Type="http://schemas.openxmlformats.org/officeDocument/2006/relationships/image" Target="../media/image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76.jpg"/><Relationship Id="rId4" Type="http://schemas.openxmlformats.org/officeDocument/2006/relationships/image" Target="../media/image1.png"/><Relationship Id="rId5" Type="http://schemas.openxmlformats.org/officeDocument/2006/relationships/image" Target="../media/image1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76.jpg"/><Relationship Id="rId4" Type="http://schemas.openxmlformats.org/officeDocument/2006/relationships/image" Target="../media/image1.png"/><Relationship Id="rId5" Type="http://schemas.openxmlformats.org/officeDocument/2006/relationships/image" Target="../media/image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72.jpg"/><Relationship Id="rId4" Type="http://schemas.openxmlformats.org/officeDocument/2006/relationships/image" Target="../media/image1.png"/><Relationship Id="rId5" Type="http://schemas.openxmlformats.org/officeDocument/2006/relationships/image" Target="../media/image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72.jpg"/><Relationship Id="rId4" Type="http://schemas.openxmlformats.org/officeDocument/2006/relationships/image" Target="../media/image1.png"/><Relationship Id="rId5" Type="http://schemas.openxmlformats.org/officeDocument/2006/relationships/image" Target="../media/image1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7.jpg"/><Relationship Id="rId4" Type="http://schemas.openxmlformats.org/officeDocument/2006/relationships/image" Target="../media/image1.png"/><Relationship Id="rId5" Type="http://schemas.openxmlformats.org/officeDocument/2006/relationships/image" Target="../media/image1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77.jpg"/><Relationship Id="rId4" Type="http://schemas.openxmlformats.org/officeDocument/2006/relationships/image" Target="../media/image1.png"/><Relationship Id="rId5" Type="http://schemas.openxmlformats.org/officeDocument/2006/relationships/image" Target="../media/image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8.png"/><Relationship Id="rId4" Type="http://schemas.openxmlformats.org/officeDocument/2006/relationships/image" Target="../media/image75.jpg"/><Relationship Id="rId5" Type="http://schemas.openxmlformats.org/officeDocument/2006/relationships/image" Target="../media/image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73.jpg"/><Relationship Id="rId4" Type="http://schemas.openxmlformats.org/officeDocument/2006/relationships/image" Target="../media/image1.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3.jpg"/><Relationship Id="rId5" Type="http://schemas.openxmlformats.org/officeDocument/2006/relationships/image" Target="../media/image1.png"/><Relationship Id="rId6"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81.jpg"/><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80.jpg"/><Relationship Id="rId4" Type="http://schemas.openxmlformats.org/officeDocument/2006/relationships/image" Target="../media/image18.png"/><Relationship Id="rId5" Type="http://schemas.openxmlformats.org/officeDocument/2006/relationships/image" Target="../media/image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78.jpg"/><Relationship Id="rId4" Type="http://schemas.openxmlformats.org/officeDocument/2006/relationships/image" Target="../media/image1.png"/><Relationship Id="rId5" Type="http://schemas.openxmlformats.org/officeDocument/2006/relationships/image" Target="../media/image1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78.jpg"/><Relationship Id="rId4" Type="http://schemas.openxmlformats.org/officeDocument/2006/relationships/image" Target="../media/image1.png"/><Relationship Id="rId5" Type="http://schemas.openxmlformats.org/officeDocument/2006/relationships/image" Target="../media/image1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73.jpg"/><Relationship Id="rId4" Type="http://schemas.openxmlformats.org/officeDocument/2006/relationships/image" Target="../media/image1.png"/><Relationship Id="rId5" Type="http://schemas.openxmlformats.org/officeDocument/2006/relationships/image" Target="../media/image1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79.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1.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1.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9.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jpg"/><Relationship Id="rId4" Type="http://schemas.openxmlformats.org/officeDocument/2006/relationships/image" Target="../media/image1.png"/><Relationship Id="rId5"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jpg"/><Relationship Id="rId4" Type="http://schemas.openxmlformats.org/officeDocument/2006/relationships/image" Target="../media/image1.png"/><Relationship Id="rId5"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1.png"/><Relationship Id="rId5"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1.png"/><Relationship Id="rId5"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jpg"/><Relationship Id="rId4" Type="http://schemas.openxmlformats.org/officeDocument/2006/relationships/image" Target="../media/image1.png"/><Relationship Id="rId5"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g"/><Relationship Id="rId4" Type="http://schemas.openxmlformats.org/officeDocument/2006/relationships/image" Target="../media/image1.png"/><Relationship Id="rId5"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1.png"/><Relationship Id="rId5"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6.jpg"/><Relationship Id="rId4" Type="http://schemas.openxmlformats.org/officeDocument/2006/relationships/image" Target="../media/image1.png"/><Relationship Id="rId5"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jpg"/><Relationship Id="rId4" Type="http://schemas.openxmlformats.org/officeDocument/2006/relationships/image" Target="../media/image1.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28.jpg"/><Relationship Id="rId5" Type="http://schemas.openxmlformats.org/officeDocument/2006/relationships/image" Target="../media/image1.png"/><Relationship Id="rId6"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1.png"/><Relationship Id="rId5"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jpg"/><Relationship Id="rId4" Type="http://schemas.openxmlformats.org/officeDocument/2006/relationships/image" Target="../media/image1.png"/><Relationship Id="rId5"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jpg"/><Relationship Id="rId4" Type="http://schemas.openxmlformats.org/officeDocument/2006/relationships/image" Target="../media/image1.png"/><Relationship Id="rId5"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jpg"/><Relationship Id="rId4" Type="http://schemas.openxmlformats.org/officeDocument/2006/relationships/image" Target="../media/image1.png"/><Relationship Id="rId5"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8.jpg"/><Relationship Id="rId4" Type="http://schemas.openxmlformats.org/officeDocument/2006/relationships/image" Target="../media/image1.png"/><Relationship Id="rId5"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8.jpg"/><Relationship Id="rId4" Type="http://schemas.openxmlformats.org/officeDocument/2006/relationships/image" Target="../media/image1.png"/><Relationship Id="rId5"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9.jpg"/><Relationship Id="rId4" Type="http://schemas.openxmlformats.org/officeDocument/2006/relationships/image" Target="../media/image1.png"/><Relationship Id="rId5"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jpg"/><Relationship Id="rId4" Type="http://schemas.openxmlformats.org/officeDocument/2006/relationships/image" Target="../media/image1.png"/><Relationship Id="rId5"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jpg"/><Relationship Id="rId4" Type="http://schemas.openxmlformats.org/officeDocument/2006/relationships/image" Target="../media/image1.png"/><Relationship Id="rId5"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 Id="rId4" Type="http://schemas.openxmlformats.org/officeDocument/2006/relationships/image" Target="../media/image1.png"/><Relationship Id="rId5"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jpg"/><Relationship Id="rId4" Type="http://schemas.openxmlformats.org/officeDocument/2006/relationships/image" Target="../media/image1.png"/><Relationship Id="rId5"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4.jpg"/><Relationship Id="rId4" Type="http://schemas.openxmlformats.org/officeDocument/2006/relationships/image" Target="../media/image1.png"/><Relationship Id="rId5"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 Id="rId4" Type="http://schemas.openxmlformats.org/officeDocument/2006/relationships/image" Target="../media/image1.png"/><Relationship Id="rId5"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jpg"/><Relationship Id="rId4" Type="http://schemas.openxmlformats.org/officeDocument/2006/relationships/image" Target="../media/image1.png"/><Relationship Id="rId5"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 Id="rId4" Type="http://schemas.openxmlformats.org/officeDocument/2006/relationships/image" Target="../media/image1.png"/><Relationship Id="rId5"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1.png"/><Relationship Id="rId5"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jpg"/><Relationship Id="rId4" Type="http://schemas.openxmlformats.org/officeDocument/2006/relationships/image" Target="../media/image1.png"/><Relationship Id="rId5"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6.jpg"/><Relationship Id="rId4" Type="http://schemas.openxmlformats.org/officeDocument/2006/relationships/image" Target="../media/image1.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7.jpg"/><Relationship Id="rId4" Type="http://schemas.openxmlformats.org/officeDocument/2006/relationships/image" Target="../media/image1.png"/><Relationship Id="rId5"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7.jpg"/><Relationship Id="rId4" Type="http://schemas.openxmlformats.org/officeDocument/2006/relationships/image" Target="../media/image1.png"/><Relationship Id="rId5"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5.jpg"/><Relationship Id="rId4" Type="http://schemas.openxmlformats.org/officeDocument/2006/relationships/image" Target="../media/image1.png"/><Relationship Id="rId5"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g"/><Relationship Id="rId4" Type="http://schemas.openxmlformats.org/officeDocument/2006/relationships/image" Target="../media/image1.png"/><Relationship Id="rId5"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8.jpg"/><Relationship Id="rId4" Type="http://schemas.openxmlformats.org/officeDocument/2006/relationships/image" Target="../media/image1.png"/><Relationship Id="rId5"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8.jpg"/><Relationship Id="rId4" Type="http://schemas.openxmlformats.org/officeDocument/2006/relationships/image" Target="../media/image1.png"/><Relationship Id="rId5" Type="http://schemas.openxmlformats.org/officeDocument/2006/relationships/image" Target="../media/image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9.jpg"/><Relationship Id="rId4" Type="http://schemas.openxmlformats.org/officeDocument/2006/relationships/image" Target="../media/image1.png"/><Relationship Id="rId5"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9.jpg"/><Relationship Id="rId4" Type="http://schemas.openxmlformats.org/officeDocument/2006/relationships/image" Target="../media/image1.png"/><Relationship Id="rId5"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 Id="rId4" Type="http://schemas.openxmlformats.org/officeDocument/2006/relationships/image" Target="../media/image1.png"/><Relationship Id="rId5"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 Id="rId4" Type="http://schemas.openxmlformats.org/officeDocument/2006/relationships/image" Target="../media/image1.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1.jpg"/><Relationship Id="rId4" Type="http://schemas.openxmlformats.org/officeDocument/2006/relationships/image" Target="../media/image1.png"/><Relationship Id="rId5"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1.jpg"/><Relationship Id="rId4" Type="http://schemas.openxmlformats.org/officeDocument/2006/relationships/image" Target="../media/image1.png"/><Relationship Id="rId5"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0.jpg"/><Relationship Id="rId4" Type="http://schemas.openxmlformats.org/officeDocument/2006/relationships/image" Target="../media/image1.png"/><Relationship Id="rId5"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0.jpg"/><Relationship Id="rId4" Type="http://schemas.openxmlformats.org/officeDocument/2006/relationships/image" Target="../media/image1.png"/><Relationship Id="rId5"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2.jpg"/><Relationship Id="rId4" Type="http://schemas.openxmlformats.org/officeDocument/2006/relationships/image" Target="../media/image1.png"/><Relationship Id="rId5" Type="http://schemas.openxmlformats.org/officeDocument/2006/relationships/image" Target="../media/image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2.jpg"/><Relationship Id="rId4" Type="http://schemas.openxmlformats.org/officeDocument/2006/relationships/image" Target="../media/image1.png"/><Relationship Id="rId5" Type="http://schemas.openxmlformats.org/officeDocument/2006/relationships/image" Target="../media/image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4.jpg"/><Relationship Id="rId4" Type="http://schemas.openxmlformats.org/officeDocument/2006/relationships/image" Target="../media/image1.png"/><Relationship Id="rId5" Type="http://schemas.openxmlformats.org/officeDocument/2006/relationships/image" Target="../media/image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4.jpg"/><Relationship Id="rId4" Type="http://schemas.openxmlformats.org/officeDocument/2006/relationships/image" Target="../media/image1.png"/><Relationship Id="rId5" Type="http://schemas.openxmlformats.org/officeDocument/2006/relationships/image" Target="../media/image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3.jpg"/><Relationship Id="rId4" Type="http://schemas.openxmlformats.org/officeDocument/2006/relationships/image" Target="../media/image1.png"/><Relationship Id="rId5"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3.jpg"/><Relationship Id="rId4" Type="http://schemas.openxmlformats.org/officeDocument/2006/relationships/image" Target="../media/image1.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6.jpg"/><Relationship Id="rId4" Type="http://schemas.openxmlformats.org/officeDocument/2006/relationships/image" Target="../media/image1.png"/><Relationship Id="rId5" Type="http://schemas.openxmlformats.org/officeDocument/2006/relationships/image" Target="../media/image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6.jpg"/><Relationship Id="rId4" Type="http://schemas.openxmlformats.org/officeDocument/2006/relationships/image" Target="../media/image1.png"/><Relationship Id="rId5" Type="http://schemas.openxmlformats.org/officeDocument/2006/relationships/image" Target="../media/image1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9.jpg"/><Relationship Id="rId4" Type="http://schemas.openxmlformats.org/officeDocument/2006/relationships/image" Target="../media/image1.png"/><Relationship Id="rId5" Type="http://schemas.openxmlformats.org/officeDocument/2006/relationships/image" Target="../media/image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9.jpg"/><Relationship Id="rId4" Type="http://schemas.openxmlformats.org/officeDocument/2006/relationships/image" Target="../media/image1.png"/><Relationship Id="rId5" Type="http://schemas.openxmlformats.org/officeDocument/2006/relationships/image" Target="../media/image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8.jpg"/><Relationship Id="rId4" Type="http://schemas.openxmlformats.org/officeDocument/2006/relationships/image" Target="../media/image1.png"/><Relationship Id="rId5" Type="http://schemas.openxmlformats.org/officeDocument/2006/relationships/image" Target="../media/image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8.jpg"/><Relationship Id="rId4" Type="http://schemas.openxmlformats.org/officeDocument/2006/relationships/image" Target="../media/image1.png"/><Relationship Id="rId5"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0.jpg"/><Relationship Id="rId4" Type="http://schemas.openxmlformats.org/officeDocument/2006/relationships/image" Target="../media/image1.png"/><Relationship Id="rId5" Type="http://schemas.openxmlformats.org/officeDocument/2006/relationships/image" Target="../media/image1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0.jpg"/><Relationship Id="rId4" Type="http://schemas.openxmlformats.org/officeDocument/2006/relationships/image" Target="../media/image1.png"/><Relationship Id="rId5" Type="http://schemas.openxmlformats.org/officeDocument/2006/relationships/image" Target="../media/image1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65.jpg"/><Relationship Id="rId4" Type="http://schemas.openxmlformats.org/officeDocument/2006/relationships/image" Target="../media/image1.png"/><Relationship Id="rId5" Type="http://schemas.openxmlformats.org/officeDocument/2006/relationships/image" Target="../media/image1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5.jpg"/><Relationship Id="rId4" Type="http://schemas.openxmlformats.org/officeDocument/2006/relationships/image" Target="../media/image1.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3.jpg"/><Relationship Id="rId4" Type="http://schemas.openxmlformats.org/officeDocument/2006/relationships/image" Target="../media/image1.png"/><Relationship Id="rId5" Type="http://schemas.openxmlformats.org/officeDocument/2006/relationships/image" Target="../media/image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63.jpg"/><Relationship Id="rId4" Type="http://schemas.openxmlformats.org/officeDocument/2006/relationships/image" Target="../media/image1.png"/><Relationship Id="rId5" Type="http://schemas.openxmlformats.org/officeDocument/2006/relationships/image" Target="../media/image1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66.jpg"/><Relationship Id="rId4" Type="http://schemas.openxmlformats.org/officeDocument/2006/relationships/image" Target="../media/image1.png"/><Relationship Id="rId5" Type="http://schemas.openxmlformats.org/officeDocument/2006/relationships/image" Target="../media/image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66.jpg"/><Relationship Id="rId4" Type="http://schemas.openxmlformats.org/officeDocument/2006/relationships/image" Target="../media/image1.png"/><Relationship Id="rId5" Type="http://schemas.openxmlformats.org/officeDocument/2006/relationships/image" Target="../media/image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64.jpg"/><Relationship Id="rId4" Type="http://schemas.openxmlformats.org/officeDocument/2006/relationships/image" Target="../media/image1.png"/><Relationship Id="rId5" Type="http://schemas.openxmlformats.org/officeDocument/2006/relationships/image" Target="../media/image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64.jpg"/><Relationship Id="rId4" Type="http://schemas.openxmlformats.org/officeDocument/2006/relationships/image" Target="../media/image1.png"/><Relationship Id="rId5" Type="http://schemas.openxmlformats.org/officeDocument/2006/relationships/image" Target="../media/image1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61.jpg"/><Relationship Id="rId4" Type="http://schemas.openxmlformats.org/officeDocument/2006/relationships/image" Target="../media/image1.png"/><Relationship Id="rId5"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62.jpg"/><Relationship Id="rId4" Type="http://schemas.openxmlformats.org/officeDocument/2006/relationships/image" Target="../media/image1.png"/><Relationship Id="rId5" Type="http://schemas.openxmlformats.org/officeDocument/2006/relationships/image" Target="../media/image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62.jpg"/><Relationship Id="rId4" Type="http://schemas.openxmlformats.org/officeDocument/2006/relationships/image" Target="../media/image1.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67.jpg"/><Relationship Id="rId4" Type="http://schemas.openxmlformats.org/officeDocument/2006/relationships/image" Target="../media/image1.png"/><Relationship Id="rId5" Type="http://schemas.openxmlformats.org/officeDocument/2006/relationships/image" Target="../media/image1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67.jpg"/><Relationship Id="rId4" Type="http://schemas.openxmlformats.org/officeDocument/2006/relationships/image" Target="../media/image1.png"/><Relationship Id="rId5" Type="http://schemas.openxmlformats.org/officeDocument/2006/relationships/image" Target="../media/image1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68.jpg"/><Relationship Id="rId4" Type="http://schemas.openxmlformats.org/officeDocument/2006/relationships/image" Target="../media/image1.png"/><Relationship Id="rId5" Type="http://schemas.openxmlformats.org/officeDocument/2006/relationships/image" Target="../media/image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68.jpg"/><Relationship Id="rId4" Type="http://schemas.openxmlformats.org/officeDocument/2006/relationships/image" Target="../media/image1.png"/><Relationship Id="rId5" Type="http://schemas.openxmlformats.org/officeDocument/2006/relationships/image" Target="../media/image1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69.jpg"/><Relationship Id="rId4" Type="http://schemas.openxmlformats.org/officeDocument/2006/relationships/image" Target="../media/image1.png"/><Relationship Id="rId5" Type="http://schemas.openxmlformats.org/officeDocument/2006/relationships/image" Target="../media/image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69.jpg"/><Relationship Id="rId4" Type="http://schemas.openxmlformats.org/officeDocument/2006/relationships/image" Target="../media/image1.png"/><Relationship Id="rId5" Type="http://schemas.openxmlformats.org/officeDocument/2006/relationships/image" Target="../media/image1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70.jpg"/><Relationship Id="rId4" Type="http://schemas.openxmlformats.org/officeDocument/2006/relationships/image" Target="../media/image1.png"/><Relationship Id="rId5" Type="http://schemas.openxmlformats.org/officeDocument/2006/relationships/image" Target="../media/image1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70.jpg"/><Relationship Id="rId4" Type="http://schemas.openxmlformats.org/officeDocument/2006/relationships/image" Target="../media/image1.png"/><Relationship Id="rId5" Type="http://schemas.openxmlformats.org/officeDocument/2006/relationships/image" Target="../media/image1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74.jpg"/><Relationship Id="rId4" Type="http://schemas.openxmlformats.org/officeDocument/2006/relationships/image" Target="../media/image1.png"/><Relationship Id="rId5" Type="http://schemas.openxmlformats.org/officeDocument/2006/relationships/image" Target="../media/image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74.jpg"/><Relationship Id="rId4" Type="http://schemas.openxmlformats.org/officeDocument/2006/relationships/image" Target="../media/image1.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38" name="Shape 38"/>
        <p:cNvGrpSpPr/>
        <p:nvPr/>
      </p:nvGrpSpPr>
      <p:grpSpPr>
        <a:xfrm>
          <a:off x="0" y="0"/>
          <a:ext cx="0" cy="0"/>
          <a:chOff x="0" y="0"/>
          <a:chExt cx="0" cy="0"/>
        </a:xfrm>
      </p:grpSpPr>
      <p:sp>
        <p:nvSpPr>
          <p:cNvPr id="39" name="Google Shape;39;p6"/>
          <p:cNvSpPr/>
          <p:nvPr/>
        </p:nvSpPr>
        <p:spPr>
          <a:xfrm>
            <a:off x="7015800" y="1121025"/>
            <a:ext cx="1584600" cy="1584600"/>
          </a:xfrm>
          <a:prstGeom prst="ellipse">
            <a:avLst/>
          </a:prstGeom>
          <a:noFill/>
          <a:ln cap="flat" cmpd="sng" w="152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0" name="Google Shape;40;p6"/>
          <p:cNvSpPr/>
          <p:nvPr/>
        </p:nvSpPr>
        <p:spPr>
          <a:xfrm>
            <a:off x="5959825" y="3255525"/>
            <a:ext cx="641700" cy="641700"/>
          </a:xfrm>
          <a:prstGeom prst="ellipse">
            <a:avLst/>
          </a:prstGeom>
          <a:noFill/>
          <a:ln cap="flat" cmpd="sng" w="152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1" name="Google Shape;41;p6"/>
          <p:cNvPicPr preferRelativeResize="0"/>
          <p:nvPr/>
        </p:nvPicPr>
        <p:blipFill>
          <a:blip r:embed="rId3">
            <a:alphaModFix/>
          </a:blip>
          <a:stretch>
            <a:fillRect/>
          </a:stretch>
        </p:blipFill>
        <p:spPr>
          <a:xfrm>
            <a:off x="6020050" y="0"/>
            <a:ext cx="3123951" cy="5143501"/>
          </a:xfrm>
          <a:prstGeom prst="rect">
            <a:avLst/>
          </a:prstGeom>
          <a:noFill/>
          <a:ln>
            <a:noFill/>
          </a:ln>
        </p:spPr>
      </p:pic>
      <p:pic>
        <p:nvPicPr>
          <p:cNvPr id="42" name="Google Shape;42;p6" title="AdobeStock_1153062739.png"/>
          <p:cNvPicPr preferRelativeResize="0"/>
          <p:nvPr/>
        </p:nvPicPr>
        <p:blipFill>
          <a:blip r:embed="rId4">
            <a:alphaModFix/>
          </a:blip>
          <a:stretch>
            <a:fillRect/>
          </a:stretch>
        </p:blipFill>
        <p:spPr>
          <a:xfrm rot="-259650">
            <a:off x="5646236" y="598700"/>
            <a:ext cx="3204554" cy="3204554"/>
          </a:xfrm>
          <a:prstGeom prst="rect">
            <a:avLst/>
          </a:prstGeom>
          <a:noFill/>
          <a:ln>
            <a:noFill/>
          </a:ln>
        </p:spPr>
      </p:pic>
      <p:pic>
        <p:nvPicPr>
          <p:cNvPr id="43" name="Google Shape;43;p6"/>
          <p:cNvPicPr preferRelativeResize="0"/>
          <p:nvPr/>
        </p:nvPicPr>
        <p:blipFill>
          <a:blip r:embed="rId5">
            <a:alphaModFix/>
          </a:blip>
          <a:stretch>
            <a:fillRect/>
          </a:stretch>
        </p:blipFill>
        <p:spPr>
          <a:xfrm>
            <a:off x="8304326" y="3787328"/>
            <a:ext cx="1190842" cy="1309798"/>
          </a:xfrm>
          <a:prstGeom prst="rect">
            <a:avLst/>
          </a:prstGeom>
          <a:noFill/>
          <a:ln>
            <a:noFill/>
          </a:ln>
        </p:spPr>
      </p:pic>
      <p:sp>
        <p:nvSpPr>
          <p:cNvPr id="44" name="Google Shape;44;p6"/>
          <p:cNvSpPr txBox="1"/>
          <p:nvPr/>
        </p:nvSpPr>
        <p:spPr>
          <a:xfrm>
            <a:off x="491700" y="1134475"/>
            <a:ext cx="5883300" cy="213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2750">
                <a:latin typeface="Poppins"/>
                <a:ea typeface="Poppins"/>
                <a:cs typeface="Poppins"/>
                <a:sym typeface="Poppins"/>
              </a:rPr>
              <a:t>Fund More &amp; Earn More </a:t>
            </a:r>
            <a:br>
              <a:rPr lang="en" sz="2750">
                <a:latin typeface="Poppins"/>
                <a:ea typeface="Poppins"/>
                <a:cs typeface="Poppins"/>
                <a:sym typeface="Poppins"/>
              </a:rPr>
            </a:br>
            <a:r>
              <a:rPr lang="en" sz="2750">
                <a:latin typeface="Poppins"/>
                <a:ea typeface="Poppins"/>
                <a:cs typeface="Poppins"/>
                <a:sym typeface="Poppins"/>
              </a:rPr>
              <a:t>Exclusive Partner Event: </a:t>
            </a:r>
            <a:br>
              <a:rPr lang="en" sz="2750">
                <a:latin typeface="Poppins"/>
                <a:ea typeface="Poppins"/>
                <a:cs typeface="Poppins"/>
                <a:sym typeface="Poppins"/>
              </a:rPr>
            </a:br>
            <a:r>
              <a:rPr b="1" lang="en" sz="4050">
                <a:solidFill>
                  <a:srgbClr val="196499"/>
                </a:solidFill>
                <a:latin typeface="Poppins"/>
                <a:ea typeface="Poppins"/>
                <a:cs typeface="Poppins"/>
                <a:sym typeface="Poppins"/>
              </a:rPr>
              <a:t>The Funding </a:t>
            </a:r>
            <a:br>
              <a:rPr b="1" lang="en" sz="4050">
                <a:solidFill>
                  <a:srgbClr val="196499"/>
                </a:solidFill>
                <a:latin typeface="Poppins"/>
                <a:ea typeface="Poppins"/>
                <a:cs typeface="Poppins"/>
                <a:sym typeface="Poppins"/>
              </a:rPr>
            </a:br>
            <a:r>
              <a:rPr b="1" lang="en" sz="4050">
                <a:solidFill>
                  <a:srgbClr val="196499"/>
                </a:solidFill>
                <a:latin typeface="Poppins"/>
                <a:ea typeface="Poppins"/>
                <a:cs typeface="Poppins"/>
                <a:sym typeface="Poppins"/>
              </a:rPr>
              <a:t>Revolution Begins…</a:t>
            </a:r>
            <a:endParaRPr b="1" sz="2520">
              <a:solidFill>
                <a:srgbClr val="196499"/>
              </a:solidFill>
              <a:latin typeface="Poppins"/>
              <a:ea typeface="Poppins"/>
              <a:cs typeface="Poppins"/>
              <a:sym typeface="Poppins"/>
            </a:endParaRPr>
          </a:p>
        </p:txBody>
      </p:sp>
      <p:sp>
        <p:nvSpPr>
          <p:cNvPr id="45" name="Google Shape;45;p6"/>
          <p:cNvSpPr/>
          <p:nvPr/>
        </p:nvSpPr>
        <p:spPr>
          <a:xfrm>
            <a:off x="-423350" y="11344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6" name="Google Shape;46;p6"/>
          <p:cNvSpPr/>
          <p:nvPr/>
        </p:nvSpPr>
        <p:spPr>
          <a:xfrm>
            <a:off x="0" y="4619300"/>
            <a:ext cx="9144000" cy="52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7" name="Google Shape;47;p6"/>
          <p:cNvSpPr/>
          <p:nvPr/>
        </p:nvSpPr>
        <p:spPr>
          <a:xfrm>
            <a:off x="491700" y="3407475"/>
            <a:ext cx="6107100" cy="490200"/>
          </a:xfrm>
          <a:prstGeom prst="rect">
            <a:avLst/>
          </a:prstGeom>
          <a:solidFill>
            <a:srgbClr val="1964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8" name="Google Shape;48;p6"/>
          <p:cNvSpPr txBox="1"/>
          <p:nvPr/>
        </p:nvSpPr>
        <p:spPr>
          <a:xfrm>
            <a:off x="616550" y="3505425"/>
            <a:ext cx="6157200" cy="351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600">
                <a:solidFill>
                  <a:schemeClr val="lt1"/>
                </a:solidFill>
                <a:latin typeface="Poppins"/>
                <a:ea typeface="Poppins"/>
                <a:cs typeface="Poppins"/>
                <a:sym typeface="Poppins"/>
              </a:rPr>
              <a:t>Maximize Your Earnings with 20 New Funding Programs!</a:t>
            </a:r>
            <a:endParaRPr b="1" sz="1600">
              <a:solidFill>
                <a:schemeClr val="lt1"/>
              </a:solidFill>
              <a:latin typeface="Poppins"/>
              <a:ea typeface="Poppins"/>
              <a:cs typeface="Poppins"/>
              <a:sym typeface="Poppins"/>
            </a:endParaRPr>
          </a:p>
        </p:txBody>
      </p:sp>
      <p:pic>
        <p:nvPicPr>
          <p:cNvPr id="49" name="Google Shape;49;p6"/>
          <p:cNvPicPr preferRelativeResize="0"/>
          <p:nvPr/>
        </p:nvPicPr>
        <p:blipFill rotWithShape="1">
          <a:blip r:embed="rId6">
            <a:alphaModFix/>
          </a:blip>
          <a:srcRect b="0" l="0" r="0" t="0"/>
          <a:stretch/>
        </p:blipFill>
        <p:spPr>
          <a:xfrm>
            <a:off x="7181420" y="4750538"/>
            <a:ext cx="1477106" cy="257179"/>
          </a:xfrm>
          <a:prstGeom prst="rect">
            <a:avLst/>
          </a:prstGeom>
          <a:noFill/>
          <a:ln>
            <a:noFill/>
          </a:ln>
        </p:spPr>
      </p:pic>
      <p:sp>
        <p:nvSpPr>
          <p:cNvPr id="50" name="Google Shape;50;p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rgbClr val="000000"/>
                </a:solidFill>
                <a:latin typeface="Poppins"/>
                <a:ea typeface="Poppins"/>
                <a:cs typeface="Poppins"/>
                <a:sym typeface="Poppins"/>
              </a:rPr>
              <a:t>©️202</a:t>
            </a:r>
            <a:r>
              <a:rPr lang="en" sz="800">
                <a:latin typeface="Poppins"/>
                <a:ea typeface="Poppins"/>
                <a:cs typeface="Poppins"/>
                <a:sym typeface="Poppins"/>
              </a:rPr>
              <a:t>5</a:t>
            </a:r>
            <a:r>
              <a:rPr b="0" i="0" lang="en" sz="800" u="none" cap="none" strike="noStrike">
                <a:solidFill>
                  <a:srgbClr val="000000"/>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224" name="Shape 224"/>
        <p:cNvGrpSpPr/>
        <p:nvPr/>
      </p:nvGrpSpPr>
      <p:grpSpPr>
        <a:xfrm>
          <a:off x="0" y="0"/>
          <a:ext cx="0" cy="0"/>
          <a:chOff x="0" y="0"/>
          <a:chExt cx="0" cy="0"/>
        </a:xfrm>
      </p:grpSpPr>
      <p:sp>
        <p:nvSpPr>
          <p:cNvPr id="225" name="Google Shape;225;p15"/>
          <p:cNvSpPr/>
          <p:nvPr/>
        </p:nvSpPr>
        <p:spPr>
          <a:xfrm>
            <a:off x="1361552" y="1423750"/>
            <a:ext cx="6420900" cy="2783100"/>
          </a:xfrm>
          <a:prstGeom prst="roundRect">
            <a:avLst>
              <a:gd fmla="val 11228" name="adj"/>
            </a:avLst>
          </a:prstGeom>
          <a:solidFill>
            <a:srgbClr val="FFFFFF"/>
          </a:solidFill>
          <a:ln>
            <a:noFill/>
          </a:ln>
          <a:effectLst>
            <a:outerShdw blurRad="185738" rotWithShape="0" algn="bl" dir="3300000" dist="76200">
              <a:srgbClr val="175B8B">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26" name="Google Shape;226;p1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227" name="Google Shape;227;p15"/>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228" name="Google Shape;228;p1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229" name="Google Shape;229;p15"/>
          <p:cNvSpPr txBox="1"/>
          <p:nvPr/>
        </p:nvSpPr>
        <p:spPr>
          <a:xfrm>
            <a:off x="4462225" y="25352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2.8m</a:t>
            </a:r>
            <a:endParaRPr b="1" sz="600">
              <a:solidFill>
                <a:schemeClr val="lt1"/>
              </a:solidFill>
              <a:latin typeface="Poppins"/>
              <a:ea typeface="Poppins"/>
              <a:cs typeface="Poppins"/>
              <a:sym typeface="Poppins"/>
            </a:endParaRPr>
          </a:p>
        </p:txBody>
      </p:sp>
      <p:sp>
        <p:nvSpPr>
          <p:cNvPr id="230" name="Google Shape;230;p15"/>
          <p:cNvSpPr txBox="1"/>
          <p:nvPr/>
        </p:nvSpPr>
        <p:spPr>
          <a:xfrm>
            <a:off x="4462225" y="24849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2.9m</a:t>
            </a:r>
            <a:endParaRPr b="1" sz="600">
              <a:solidFill>
                <a:schemeClr val="lt1"/>
              </a:solidFill>
              <a:latin typeface="Poppins"/>
              <a:ea typeface="Poppins"/>
              <a:cs typeface="Poppins"/>
              <a:sym typeface="Poppins"/>
            </a:endParaRPr>
          </a:p>
        </p:txBody>
      </p:sp>
      <p:sp>
        <p:nvSpPr>
          <p:cNvPr id="231" name="Google Shape;231;p15"/>
          <p:cNvSpPr txBox="1"/>
          <p:nvPr/>
        </p:nvSpPr>
        <p:spPr>
          <a:xfrm>
            <a:off x="4462225" y="23536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3.2m</a:t>
            </a:r>
            <a:endParaRPr b="1" sz="600">
              <a:solidFill>
                <a:schemeClr val="lt1"/>
              </a:solidFill>
              <a:latin typeface="Poppins"/>
              <a:ea typeface="Poppins"/>
              <a:cs typeface="Poppins"/>
              <a:sym typeface="Poppins"/>
            </a:endParaRPr>
          </a:p>
        </p:txBody>
      </p:sp>
      <p:sp>
        <p:nvSpPr>
          <p:cNvPr id="232" name="Google Shape;232;p15"/>
          <p:cNvSpPr txBox="1"/>
          <p:nvPr/>
        </p:nvSpPr>
        <p:spPr>
          <a:xfrm>
            <a:off x="4462225" y="22222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233" name="Google Shape;233;p15"/>
          <p:cNvSpPr txBox="1"/>
          <p:nvPr/>
        </p:nvSpPr>
        <p:spPr>
          <a:xfrm>
            <a:off x="4462225" y="22222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234" name="Google Shape;234;p15"/>
          <p:cNvSpPr txBox="1"/>
          <p:nvPr/>
        </p:nvSpPr>
        <p:spPr>
          <a:xfrm>
            <a:off x="4462225" y="14104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5.5m</a:t>
            </a:r>
            <a:endParaRPr b="1" sz="600">
              <a:solidFill>
                <a:schemeClr val="lt1"/>
              </a:solidFill>
              <a:latin typeface="Poppins"/>
              <a:ea typeface="Poppins"/>
              <a:cs typeface="Poppins"/>
              <a:sym typeface="Poppins"/>
            </a:endParaRPr>
          </a:p>
        </p:txBody>
      </p:sp>
      <p:sp>
        <p:nvSpPr>
          <p:cNvPr id="235" name="Google Shape;235;p15"/>
          <p:cNvSpPr txBox="1"/>
          <p:nvPr>
            <p:ph type="title"/>
          </p:nvPr>
        </p:nvSpPr>
        <p:spPr>
          <a:xfrm>
            <a:off x="847525" y="1146950"/>
            <a:ext cx="7543500" cy="572700"/>
          </a:xfrm>
          <a:prstGeom prst="rect">
            <a:avLst/>
          </a:prstGeom>
        </p:spPr>
        <p:txBody>
          <a:bodyPr anchorCtr="0" anchor="t" bIns="0" lIns="0" spcFirstLastPara="1" rIns="0" wrap="square" tIns="0">
            <a:noAutofit/>
          </a:bodyPr>
          <a:lstStyle/>
          <a:p>
            <a:pPr indent="0" lvl="0" marL="0" rtl="0" algn="ctr">
              <a:spcBef>
                <a:spcPts val="0"/>
              </a:spcBef>
              <a:spcAft>
                <a:spcPts val="0"/>
              </a:spcAft>
              <a:buSzPts val="990"/>
              <a:buNone/>
            </a:pPr>
            <a:r>
              <a:rPr lang="en" sz="1220"/>
              <a:t>Respondents were able to select up to three reasons why they applied for the icon.</a:t>
            </a:r>
            <a:endParaRPr sz="1220"/>
          </a:p>
        </p:txBody>
      </p:sp>
      <p:sp>
        <p:nvSpPr>
          <p:cNvPr id="236" name="Google Shape;236;p15"/>
          <p:cNvSpPr/>
          <p:nvPr/>
        </p:nvSpPr>
        <p:spPr>
          <a:xfrm>
            <a:off x="-469275" y="3049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37" name="Google Shape;237;p15"/>
          <p:cNvSpPr txBox="1"/>
          <p:nvPr>
            <p:ph type="title"/>
          </p:nvPr>
        </p:nvSpPr>
        <p:spPr>
          <a:xfrm>
            <a:off x="542725" y="304925"/>
            <a:ext cx="8153100" cy="792600"/>
          </a:xfrm>
          <a:prstGeom prst="rect">
            <a:avLst/>
          </a:prstGeom>
        </p:spPr>
        <p:txBody>
          <a:bodyPr anchorCtr="0" anchor="t" bIns="0" lIns="0" spcFirstLastPara="1" rIns="0" wrap="square" tIns="0">
            <a:noAutofit/>
          </a:bodyPr>
          <a:lstStyle/>
          <a:p>
            <a:pPr indent="0" lvl="0" marL="0" rtl="0" algn="ctr">
              <a:spcBef>
                <a:spcPts val="0"/>
              </a:spcBef>
              <a:spcAft>
                <a:spcPts val="0"/>
              </a:spcAft>
              <a:buSzPts val="1100"/>
              <a:buNone/>
            </a:pPr>
            <a:r>
              <a:rPr b="1" lang="en" sz="3600">
                <a:solidFill>
                  <a:srgbClr val="175B8B"/>
                </a:solidFill>
              </a:rPr>
              <a:t>What Businesses Need Money For</a:t>
            </a:r>
            <a:endParaRPr b="1" sz="4100">
              <a:solidFill>
                <a:srgbClr val="175B8B"/>
              </a:solidFill>
            </a:endParaRPr>
          </a:p>
        </p:txBody>
      </p:sp>
      <p:pic>
        <p:nvPicPr>
          <p:cNvPr id="238" name="Google Shape;238;p15"/>
          <p:cNvPicPr preferRelativeResize="0"/>
          <p:nvPr/>
        </p:nvPicPr>
        <p:blipFill rotWithShape="1">
          <a:blip r:embed="rId4">
            <a:alphaModFix/>
          </a:blip>
          <a:srcRect b="9169" l="2012" r="3487" t="17880"/>
          <a:stretch/>
        </p:blipFill>
        <p:spPr>
          <a:xfrm>
            <a:off x="1639075" y="1502825"/>
            <a:ext cx="5865600" cy="2508300"/>
          </a:xfrm>
          <a:prstGeom prst="roundRect">
            <a:avLst>
              <a:gd fmla="val 10567" name="adj"/>
            </a:avLst>
          </a:prstGeom>
          <a:noFill/>
          <a:ln>
            <a:noFill/>
          </a:ln>
        </p:spPr>
      </p:pic>
      <p:sp>
        <p:nvSpPr>
          <p:cNvPr id="239" name="Google Shape;239;p15"/>
          <p:cNvSpPr txBox="1"/>
          <p:nvPr>
            <p:ph type="title"/>
          </p:nvPr>
        </p:nvSpPr>
        <p:spPr>
          <a:xfrm>
            <a:off x="847525" y="876650"/>
            <a:ext cx="7543500" cy="257100"/>
          </a:xfrm>
          <a:prstGeom prst="rect">
            <a:avLst/>
          </a:prstGeom>
        </p:spPr>
        <p:txBody>
          <a:bodyPr anchorCtr="0" anchor="t" bIns="0" lIns="0" spcFirstLastPara="1" rIns="0" wrap="square" tIns="0">
            <a:noAutofit/>
          </a:bodyPr>
          <a:lstStyle/>
          <a:p>
            <a:pPr indent="0" lvl="0" marL="0" rtl="0" algn="ctr">
              <a:spcBef>
                <a:spcPts val="0"/>
              </a:spcBef>
              <a:spcAft>
                <a:spcPts val="0"/>
              </a:spcAft>
              <a:buSzPts val="990"/>
              <a:buNone/>
            </a:pPr>
            <a:r>
              <a:rPr b="1" lang="en" sz="1720">
                <a:solidFill>
                  <a:srgbClr val="0CAE87"/>
                </a:solidFill>
              </a:rPr>
              <a:t>Reasons for Applying for a Business Loan</a:t>
            </a:r>
            <a:endParaRPr b="1" sz="1720">
              <a:solidFill>
                <a:srgbClr val="0CAE87"/>
              </a:solidFill>
            </a:endParaRPr>
          </a:p>
        </p:txBody>
      </p:sp>
      <p:sp>
        <p:nvSpPr>
          <p:cNvPr id="240" name="Google Shape;240;p15"/>
          <p:cNvSpPr txBox="1"/>
          <p:nvPr/>
        </p:nvSpPr>
        <p:spPr>
          <a:xfrm>
            <a:off x="505525" y="4251513"/>
            <a:ext cx="6477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Montserrat"/>
                <a:ea typeface="Montserrat"/>
                <a:cs typeface="Montserrat"/>
                <a:sym typeface="Montserrat"/>
              </a:rPr>
              <a:t>Source: </a:t>
            </a:r>
            <a:r>
              <a:rPr lang="en" sz="900">
                <a:solidFill>
                  <a:schemeClr val="dk1"/>
                </a:solidFill>
                <a:latin typeface="Montserrat"/>
                <a:ea typeface="Montserrat"/>
                <a:cs typeface="Montserrat"/>
                <a:sym typeface="Montserrat"/>
              </a:rPr>
              <a:t>https://www.forbes.com/advisor/business-loans/small-business-loan-statistics/</a:t>
            </a:r>
            <a:endParaRPr sz="900">
              <a:solidFill>
                <a:schemeClr val="dk1"/>
              </a:solidFill>
              <a:latin typeface="Montserrat"/>
              <a:ea typeface="Montserrat"/>
              <a:cs typeface="Montserrat"/>
              <a:sym typeface="Montserrat"/>
            </a:endParaRPr>
          </a:p>
        </p:txBody>
      </p:sp>
      <p:sp>
        <p:nvSpPr>
          <p:cNvPr id="241" name="Google Shape;241;p15"/>
          <p:cNvSpPr txBox="1"/>
          <p:nvPr/>
        </p:nvSpPr>
        <p:spPr>
          <a:xfrm>
            <a:off x="1639075" y="3928544"/>
            <a:ext cx="64779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
                <a:solidFill>
                  <a:schemeClr val="dk1"/>
                </a:solidFill>
                <a:latin typeface="Montserrat"/>
                <a:ea typeface="Montserrat"/>
                <a:cs typeface="Montserrat"/>
                <a:sym typeface="Montserrat"/>
              </a:rPr>
              <a:t>Source: </a:t>
            </a:r>
            <a:r>
              <a:rPr lang="en" sz="500">
                <a:solidFill>
                  <a:schemeClr val="dk1"/>
                </a:solidFill>
                <a:latin typeface="Montserrat"/>
                <a:ea typeface="Montserrat"/>
                <a:cs typeface="Montserrat"/>
                <a:sym typeface="Montserrat"/>
              </a:rPr>
              <a:t>Forbes Advisor April 2023 Survey • Embed</a:t>
            </a:r>
            <a:endParaRPr sz="500">
              <a:solidFill>
                <a:schemeClr val="dk1"/>
              </a:solidFill>
              <a:latin typeface="Montserrat"/>
              <a:ea typeface="Montserrat"/>
              <a:cs typeface="Montserrat"/>
              <a:sym typeface="Montserrat"/>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83" name="Shape 1483"/>
        <p:cNvGrpSpPr/>
        <p:nvPr/>
      </p:nvGrpSpPr>
      <p:grpSpPr>
        <a:xfrm>
          <a:off x="0" y="0"/>
          <a:ext cx="0" cy="0"/>
          <a:chOff x="0" y="0"/>
          <a:chExt cx="0" cy="0"/>
        </a:xfrm>
      </p:grpSpPr>
      <p:sp>
        <p:nvSpPr>
          <p:cNvPr id="1484" name="Google Shape;1484;p105"/>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85" name="Google Shape;1485;p105" title="AdobeStock_876093180.jpeg"/>
          <p:cNvPicPr preferRelativeResize="0"/>
          <p:nvPr/>
        </p:nvPicPr>
        <p:blipFill rotWithShape="1">
          <a:blip r:embed="rId3">
            <a:alphaModFix amt="70000"/>
          </a:blip>
          <a:srcRect b="27956" l="0" r="0" t="27956"/>
          <a:stretch/>
        </p:blipFill>
        <p:spPr>
          <a:xfrm>
            <a:off x="-34050" y="-59025"/>
            <a:ext cx="9218401" cy="2613583"/>
          </a:xfrm>
          <a:prstGeom prst="rect">
            <a:avLst/>
          </a:prstGeom>
          <a:noFill/>
          <a:ln>
            <a:noFill/>
          </a:ln>
        </p:spPr>
      </p:pic>
      <p:sp>
        <p:nvSpPr>
          <p:cNvPr id="1486" name="Google Shape;1486;p10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87" name="Google Shape;1487;p105"/>
          <p:cNvSpPr/>
          <p:nvPr/>
        </p:nvSpPr>
        <p:spPr>
          <a:xfrm>
            <a:off x="-319725" y="1400650"/>
            <a:ext cx="6341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SBA Startup Loans</a:t>
            </a:r>
            <a:endParaRPr b="1" sz="3400">
              <a:solidFill>
                <a:srgbClr val="175B8B"/>
              </a:solidFill>
              <a:latin typeface="Poppins"/>
              <a:ea typeface="Poppins"/>
              <a:cs typeface="Poppins"/>
              <a:sym typeface="Poppins"/>
            </a:endParaRPr>
          </a:p>
        </p:txBody>
      </p:sp>
      <p:sp>
        <p:nvSpPr>
          <p:cNvPr id="1488" name="Google Shape;1488;p10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89" name="Google Shape;1489;p10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90" name="Google Shape;1490;p10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491" name="Google Shape;1491;p105"/>
          <p:cNvSpPr txBox="1"/>
          <p:nvPr/>
        </p:nvSpPr>
        <p:spPr>
          <a:xfrm>
            <a:off x="415500" y="2835875"/>
            <a:ext cx="82515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SBA Startup Loans are specifically designed to help new businesses get off the ground by providing access to affordable financing. These loans are offered through SBA-approved lenders and come with favorable terms, including lower interest rates and longer repayment periods compared to traditional business loans. The goal of SBA Startup Loans is to give entrepreneurs the resources they need to launch their business and ensure long-term success.</a:t>
            </a:r>
            <a:endParaRPr sz="1455">
              <a:solidFill>
                <a:schemeClr val="dk1"/>
              </a:solidFill>
              <a:latin typeface="Poppins"/>
              <a:ea typeface="Poppins"/>
              <a:cs typeface="Poppins"/>
              <a:sym typeface="Poppins"/>
            </a:endParaRPr>
          </a:p>
        </p:txBody>
      </p:sp>
      <p:sp>
        <p:nvSpPr>
          <p:cNvPr id="1492" name="Google Shape;1492;p10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93" name="Google Shape;1493;p10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97" name="Shape 1497"/>
        <p:cNvGrpSpPr/>
        <p:nvPr/>
      </p:nvGrpSpPr>
      <p:grpSpPr>
        <a:xfrm>
          <a:off x="0" y="0"/>
          <a:ext cx="0" cy="0"/>
          <a:chOff x="0" y="0"/>
          <a:chExt cx="0" cy="0"/>
        </a:xfrm>
      </p:grpSpPr>
      <p:sp>
        <p:nvSpPr>
          <p:cNvPr id="1498" name="Google Shape;1498;p106"/>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99" name="Google Shape;1499;p106" title="AdobeStock_876093180.jpeg"/>
          <p:cNvPicPr preferRelativeResize="0"/>
          <p:nvPr/>
        </p:nvPicPr>
        <p:blipFill rotWithShape="1">
          <a:blip r:embed="rId3">
            <a:alphaModFix amt="70000"/>
          </a:blip>
          <a:srcRect b="27956" l="0" r="0" t="27956"/>
          <a:stretch/>
        </p:blipFill>
        <p:spPr>
          <a:xfrm>
            <a:off x="-34050" y="-59025"/>
            <a:ext cx="9218401" cy="2613583"/>
          </a:xfrm>
          <a:prstGeom prst="rect">
            <a:avLst/>
          </a:prstGeom>
          <a:noFill/>
          <a:ln>
            <a:noFill/>
          </a:ln>
        </p:spPr>
      </p:pic>
      <p:sp>
        <p:nvSpPr>
          <p:cNvPr id="1500" name="Google Shape;1500;p10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01" name="Google Shape;1501;p10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02" name="Google Shape;1502;p10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03" name="Google Shape;1503;p106"/>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504" name="Google Shape;1504;p10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05" name="Google Shape;1505;p10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506" name="Google Shape;1506;p106"/>
          <p:cNvSpPr/>
          <p:nvPr/>
        </p:nvSpPr>
        <p:spPr>
          <a:xfrm>
            <a:off x="724975" y="1366988"/>
            <a:ext cx="7609800" cy="26013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507" name="Google Shape;1507;p106"/>
          <p:cNvSpPr txBox="1"/>
          <p:nvPr/>
        </p:nvSpPr>
        <p:spPr>
          <a:xfrm>
            <a:off x="1104925" y="1366998"/>
            <a:ext cx="6756900" cy="26013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"Up to 25 years for real estate or equipment loans.</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Up to 10 years for working capital or business expansion loans."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 to 9</a:t>
            </a:r>
            <a:r>
              <a:rPr lang="en" sz="1135">
                <a:solidFill>
                  <a:srgbClr val="333333"/>
                </a:solidFill>
                <a:highlight>
                  <a:srgbClr val="FCFCFC"/>
                </a:highlight>
                <a:latin typeface="Poppins"/>
                <a:ea typeface="Poppins"/>
                <a:cs typeface="Poppins"/>
                <a:sym typeface="Poppins"/>
              </a:rPr>
              <a:t>%</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Generally, business assets, personal guarantees, or real estate are required. The SBA does not mandate collateral for loans under $25,000, but most lenders will require it for larger loans.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typically needs to be 680+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11" name="Shape 1511"/>
        <p:cNvGrpSpPr/>
        <p:nvPr/>
      </p:nvGrpSpPr>
      <p:grpSpPr>
        <a:xfrm>
          <a:off x="0" y="0"/>
          <a:ext cx="0" cy="0"/>
          <a:chOff x="0" y="0"/>
          <a:chExt cx="0" cy="0"/>
        </a:xfrm>
      </p:grpSpPr>
      <p:sp>
        <p:nvSpPr>
          <p:cNvPr id="1512" name="Google Shape;1512;p107"/>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13" name="Google Shape;1513;p107" title="AdobeStock_1113650150.jpeg"/>
          <p:cNvPicPr preferRelativeResize="0"/>
          <p:nvPr/>
        </p:nvPicPr>
        <p:blipFill rotWithShape="1">
          <a:blip r:embed="rId3">
            <a:alphaModFix amt="70000"/>
          </a:blip>
          <a:srcRect b="26624" l="0" r="0" t="26624"/>
          <a:stretch/>
        </p:blipFill>
        <p:spPr>
          <a:xfrm>
            <a:off x="-34050" y="-59025"/>
            <a:ext cx="9218401" cy="2613584"/>
          </a:xfrm>
          <a:prstGeom prst="rect">
            <a:avLst/>
          </a:prstGeom>
          <a:noFill/>
          <a:ln>
            <a:noFill/>
          </a:ln>
        </p:spPr>
      </p:pic>
      <p:sp>
        <p:nvSpPr>
          <p:cNvPr id="1514" name="Google Shape;1514;p10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15" name="Google Shape;1515;p107"/>
          <p:cNvSpPr/>
          <p:nvPr/>
        </p:nvSpPr>
        <p:spPr>
          <a:xfrm>
            <a:off x="-319725" y="1837550"/>
            <a:ext cx="6341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P2P Financing</a:t>
            </a:r>
            <a:endParaRPr b="1" sz="3400">
              <a:solidFill>
                <a:srgbClr val="175B8B"/>
              </a:solidFill>
              <a:latin typeface="Poppins"/>
              <a:ea typeface="Poppins"/>
              <a:cs typeface="Poppins"/>
              <a:sym typeface="Poppins"/>
            </a:endParaRPr>
          </a:p>
        </p:txBody>
      </p:sp>
      <p:sp>
        <p:nvSpPr>
          <p:cNvPr id="1516" name="Google Shape;1516;p10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17" name="Google Shape;1517;p10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18" name="Google Shape;1518;p10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519" name="Google Shape;1519;p107"/>
          <p:cNvSpPr txBox="1"/>
          <p:nvPr/>
        </p:nvSpPr>
        <p:spPr>
          <a:xfrm>
            <a:off x="415500" y="3272775"/>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P2P (Peer-to-Peer) Financing allows individuals or businesses to borrow money directly from investors, bypassing traditional banks and financial institutions. This type of financing offers competitive rates and flexible terms, making it an attractive option for those with good credit who want quick access to funds.</a:t>
            </a:r>
            <a:endParaRPr sz="1455">
              <a:solidFill>
                <a:schemeClr val="dk1"/>
              </a:solidFill>
              <a:latin typeface="Poppins"/>
              <a:ea typeface="Poppins"/>
              <a:cs typeface="Poppins"/>
              <a:sym typeface="Poppins"/>
            </a:endParaRPr>
          </a:p>
        </p:txBody>
      </p:sp>
      <p:sp>
        <p:nvSpPr>
          <p:cNvPr id="1520" name="Google Shape;1520;p10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21" name="Google Shape;1521;p10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25" name="Shape 1525"/>
        <p:cNvGrpSpPr/>
        <p:nvPr/>
      </p:nvGrpSpPr>
      <p:grpSpPr>
        <a:xfrm>
          <a:off x="0" y="0"/>
          <a:ext cx="0" cy="0"/>
          <a:chOff x="0" y="0"/>
          <a:chExt cx="0" cy="0"/>
        </a:xfrm>
      </p:grpSpPr>
      <p:sp>
        <p:nvSpPr>
          <p:cNvPr id="1526" name="Google Shape;1526;p108"/>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27" name="Google Shape;1527;p108" title="AdobeStock_1113650150.jpeg"/>
          <p:cNvPicPr preferRelativeResize="0"/>
          <p:nvPr/>
        </p:nvPicPr>
        <p:blipFill rotWithShape="1">
          <a:blip r:embed="rId3">
            <a:alphaModFix amt="70000"/>
          </a:blip>
          <a:srcRect b="26624" l="0" r="0" t="26624"/>
          <a:stretch/>
        </p:blipFill>
        <p:spPr>
          <a:xfrm>
            <a:off x="-34050" y="-59025"/>
            <a:ext cx="9218401" cy="2613584"/>
          </a:xfrm>
          <a:prstGeom prst="rect">
            <a:avLst/>
          </a:prstGeom>
          <a:noFill/>
          <a:ln>
            <a:noFill/>
          </a:ln>
        </p:spPr>
      </p:pic>
      <p:sp>
        <p:nvSpPr>
          <p:cNvPr id="1528" name="Google Shape;1528;p10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29" name="Google Shape;1529;p10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30" name="Google Shape;1530;p10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31" name="Google Shape;1531;p108"/>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532" name="Google Shape;1532;p10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33" name="Google Shape;1533;p10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534" name="Google Shape;1534;p108"/>
          <p:cNvSpPr/>
          <p:nvPr/>
        </p:nvSpPr>
        <p:spPr>
          <a:xfrm>
            <a:off x="724975" y="1366988"/>
            <a:ext cx="7609800" cy="26013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535" name="Google Shape;1535;p108"/>
          <p:cNvSpPr txBox="1"/>
          <p:nvPr/>
        </p:nvSpPr>
        <p:spPr>
          <a:xfrm>
            <a:off x="1104925" y="1366998"/>
            <a:ext cx="6756900" cy="26013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$2,000 to $50,000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 to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8.99% to 35.99%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Collateral is required for loans over $100,000; loans under $100,000 require a personal guarantee. INVESTORMINT.COM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600-640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39" name="Shape 1539"/>
        <p:cNvGrpSpPr/>
        <p:nvPr/>
      </p:nvGrpSpPr>
      <p:grpSpPr>
        <a:xfrm>
          <a:off x="0" y="0"/>
          <a:ext cx="0" cy="0"/>
          <a:chOff x="0" y="0"/>
          <a:chExt cx="0" cy="0"/>
        </a:xfrm>
      </p:grpSpPr>
      <p:sp>
        <p:nvSpPr>
          <p:cNvPr id="1540" name="Google Shape;1540;p109"/>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41" name="Google Shape;1541;p109" title="AdobeStock_876093180.jpeg"/>
          <p:cNvPicPr preferRelativeResize="0"/>
          <p:nvPr/>
        </p:nvPicPr>
        <p:blipFill rotWithShape="1">
          <a:blip r:embed="rId3">
            <a:alphaModFix amt="70000"/>
          </a:blip>
          <a:srcRect b="27956" l="0" r="0" t="27956"/>
          <a:stretch/>
        </p:blipFill>
        <p:spPr>
          <a:xfrm>
            <a:off x="-34050" y="-59025"/>
            <a:ext cx="9218401" cy="2613583"/>
          </a:xfrm>
          <a:prstGeom prst="rect">
            <a:avLst/>
          </a:prstGeom>
          <a:noFill/>
          <a:ln>
            <a:noFill/>
          </a:ln>
        </p:spPr>
      </p:pic>
      <p:sp>
        <p:nvSpPr>
          <p:cNvPr id="1542" name="Google Shape;1542;p10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43" name="Google Shape;1543;p109"/>
          <p:cNvSpPr/>
          <p:nvPr/>
        </p:nvSpPr>
        <p:spPr>
          <a:xfrm>
            <a:off x="-319725" y="1837550"/>
            <a:ext cx="6433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Franchise Funding</a:t>
            </a:r>
            <a:endParaRPr b="1" sz="3400">
              <a:solidFill>
                <a:srgbClr val="175B8B"/>
              </a:solidFill>
              <a:latin typeface="Poppins"/>
              <a:ea typeface="Poppins"/>
              <a:cs typeface="Poppins"/>
              <a:sym typeface="Poppins"/>
            </a:endParaRPr>
          </a:p>
        </p:txBody>
      </p:sp>
      <p:sp>
        <p:nvSpPr>
          <p:cNvPr id="1544" name="Google Shape;1544;p10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45" name="Google Shape;1545;p10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46" name="Google Shape;1546;p10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547" name="Google Shape;1547;p109"/>
          <p:cNvSpPr txBox="1"/>
          <p:nvPr/>
        </p:nvSpPr>
        <p:spPr>
          <a:xfrm>
            <a:off x="415500" y="3272775"/>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Franchise Funding provides capital to individuals or businesses looking to start or expand a franchise. This type of financing helps cover startup costs, expansion, equipment, and other operational needs, offering flexible terms and competitive interest rates to support franchisees.</a:t>
            </a:r>
            <a:endParaRPr sz="1455">
              <a:solidFill>
                <a:schemeClr val="dk1"/>
              </a:solidFill>
              <a:latin typeface="Poppins"/>
              <a:ea typeface="Poppins"/>
              <a:cs typeface="Poppins"/>
              <a:sym typeface="Poppins"/>
            </a:endParaRPr>
          </a:p>
        </p:txBody>
      </p:sp>
      <p:sp>
        <p:nvSpPr>
          <p:cNvPr id="1548" name="Google Shape;1548;p10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49" name="Google Shape;1549;p10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53" name="Shape 1553"/>
        <p:cNvGrpSpPr/>
        <p:nvPr/>
      </p:nvGrpSpPr>
      <p:grpSpPr>
        <a:xfrm>
          <a:off x="0" y="0"/>
          <a:ext cx="0" cy="0"/>
          <a:chOff x="0" y="0"/>
          <a:chExt cx="0" cy="0"/>
        </a:xfrm>
      </p:grpSpPr>
      <p:sp>
        <p:nvSpPr>
          <p:cNvPr id="1554" name="Google Shape;1554;p110"/>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55" name="Google Shape;1555;p110" title="AdobeStock_876093180.jpeg"/>
          <p:cNvPicPr preferRelativeResize="0"/>
          <p:nvPr/>
        </p:nvPicPr>
        <p:blipFill rotWithShape="1">
          <a:blip r:embed="rId3">
            <a:alphaModFix amt="70000"/>
          </a:blip>
          <a:srcRect b="27956" l="0" r="0" t="27956"/>
          <a:stretch/>
        </p:blipFill>
        <p:spPr>
          <a:xfrm>
            <a:off x="-34050" y="-59025"/>
            <a:ext cx="9218401" cy="2613583"/>
          </a:xfrm>
          <a:prstGeom prst="rect">
            <a:avLst/>
          </a:prstGeom>
          <a:noFill/>
          <a:ln>
            <a:noFill/>
          </a:ln>
        </p:spPr>
      </p:pic>
      <p:sp>
        <p:nvSpPr>
          <p:cNvPr id="1556" name="Google Shape;1556;p11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57" name="Google Shape;1557;p11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58" name="Google Shape;1558;p11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59" name="Google Shape;1559;p110"/>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560" name="Google Shape;1560;p11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61" name="Google Shape;1561;p11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562" name="Google Shape;1562;p11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563" name="Google Shape;1563;p110"/>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$50,000 -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5 to 10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 - 12%</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a:t>
            </a:r>
            <a:r>
              <a:rPr b="1" lang="en" sz="1135">
                <a:solidFill>
                  <a:srgbClr val="333333"/>
                </a:solidFill>
                <a:highlight>
                  <a:srgbClr val="FCFCFC"/>
                </a:highlight>
                <a:latin typeface="Poppins"/>
                <a:ea typeface="Poppins"/>
                <a:cs typeface="Poppins"/>
                <a:sym typeface="Poppins"/>
              </a:rPr>
              <a:t> </a:t>
            </a:r>
            <a:r>
              <a:rPr lang="en" sz="1135">
                <a:solidFill>
                  <a:srgbClr val="333333"/>
                </a:solidFill>
                <a:highlight>
                  <a:srgbClr val="FCFCFC"/>
                </a:highlight>
                <a:latin typeface="Poppins"/>
                <a:ea typeface="Poppins"/>
                <a:cs typeface="Poppins"/>
                <a:sym typeface="Poppins"/>
              </a:rPr>
              <a:t>N</a:t>
            </a:r>
            <a:r>
              <a:rPr lang="en" sz="1135">
                <a:solidFill>
                  <a:srgbClr val="333333"/>
                </a:solidFill>
                <a:highlight>
                  <a:srgbClr val="FCFCFC"/>
                </a:highlight>
                <a:latin typeface="Poppins"/>
                <a:ea typeface="Poppins"/>
                <a:cs typeface="Poppins"/>
                <a:sym typeface="Poppins"/>
              </a:rPr>
              <a:t>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a:t>
            </a:r>
            <a:r>
              <a:rPr lang="en" sz="1135">
                <a:solidFill>
                  <a:srgbClr val="333333"/>
                </a:solidFill>
                <a:highlight>
                  <a:srgbClr val="FCFCFC"/>
                </a:highlight>
                <a:latin typeface="Poppins"/>
                <a:ea typeface="Poppins"/>
                <a:cs typeface="Poppins"/>
                <a:sym typeface="Poppins"/>
              </a:rPr>
              <a:t> 600-690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67" name="Shape 1567"/>
        <p:cNvGrpSpPr/>
        <p:nvPr/>
      </p:nvGrpSpPr>
      <p:grpSpPr>
        <a:xfrm>
          <a:off x="0" y="0"/>
          <a:ext cx="0" cy="0"/>
          <a:chOff x="0" y="0"/>
          <a:chExt cx="0" cy="0"/>
        </a:xfrm>
      </p:grpSpPr>
      <p:sp>
        <p:nvSpPr>
          <p:cNvPr id="1568" name="Google Shape;1568;p111"/>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69" name="Google Shape;1569;p111" title="AdobeStock_212560080.jpeg"/>
          <p:cNvPicPr preferRelativeResize="0"/>
          <p:nvPr/>
        </p:nvPicPr>
        <p:blipFill rotWithShape="1">
          <a:blip r:embed="rId3">
            <a:alphaModFix amt="70000"/>
          </a:blip>
          <a:srcRect b="28764" l="0" r="0" t="28760"/>
          <a:stretch/>
        </p:blipFill>
        <p:spPr>
          <a:xfrm>
            <a:off x="-34050" y="-59025"/>
            <a:ext cx="9218401" cy="2613581"/>
          </a:xfrm>
          <a:prstGeom prst="rect">
            <a:avLst/>
          </a:prstGeom>
          <a:noFill/>
          <a:ln>
            <a:noFill/>
          </a:ln>
        </p:spPr>
      </p:pic>
      <p:sp>
        <p:nvSpPr>
          <p:cNvPr id="1570" name="Google Shape;1570;p11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71" name="Google Shape;1571;p111"/>
          <p:cNvSpPr/>
          <p:nvPr/>
        </p:nvSpPr>
        <p:spPr>
          <a:xfrm>
            <a:off x="-319725" y="1203425"/>
            <a:ext cx="6680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Small Business Investment Companies</a:t>
            </a:r>
            <a:endParaRPr b="1" sz="3400">
              <a:solidFill>
                <a:srgbClr val="175B8B"/>
              </a:solidFill>
              <a:latin typeface="Poppins"/>
              <a:ea typeface="Poppins"/>
              <a:cs typeface="Poppins"/>
              <a:sym typeface="Poppins"/>
            </a:endParaRPr>
          </a:p>
        </p:txBody>
      </p:sp>
      <p:sp>
        <p:nvSpPr>
          <p:cNvPr id="1572" name="Google Shape;1572;p11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73" name="Google Shape;1573;p11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74" name="Google Shape;1574;p11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575" name="Google Shape;1575;p111"/>
          <p:cNvSpPr txBox="1"/>
          <p:nvPr/>
        </p:nvSpPr>
        <p:spPr>
          <a:xfrm>
            <a:off x="415500" y="2638650"/>
            <a:ext cx="8251500" cy="1954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Small Business Investment Companies (SBICs) are privately-owned, government-regulated investment firms that provide funding to small businesses through equity capital and debt financing. SBICs are licensed by the U.S. Small Business Administration (SBA) and are designed to help small businesses that may not have access to traditional funding sources. The SBA guarantees a portion of the funds invested by SBICs, reducing the risk for investors and making it easier for small businesses to obtain necessary capital.</a:t>
            </a:r>
            <a:endParaRPr sz="1455">
              <a:solidFill>
                <a:schemeClr val="dk1"/>
              </a:solidFill>
              <a:latin typeface="Poppins"/>
              <a:ea typeface="Poppins"/>
              <a:cs typeface="Poppins"/>
              <a:sym typeface="Poppins"/>
            </a:endParaRPr>
          </a:p>
        </p:txBody>
      </p:sp>
      <p:sp>
        <p:nvSpPr>
          <p:cNvPr id="1576" name="Google Shape;1576;p11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77" name="Google Shape;1577;p11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581" name="Shape 1581"/>
        <p:cNvGrpSpPr/>
        <p:nvPr/>
      </p:nvGrpSpPr>
      <p:grpSpPr>
        <a:xfrm>
          <a:off x="0" y="0"/>
          <a:ext cx="0" cy="0"/>
          <a:chOff x="0" y="0"/>
          <a:chExt cx="0" cy="0"/>
        </a:xfrm>
      </p:grpSpPr>
      <p:sp>
        <p:nvSpPr>
          <p:cNvPr id="1582" name="Google Shape;1582;p112"/>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583" name="Google Shape;1583;p112" title="AdobeStock_212560080.jpeg"/>
          <p:cNvPicPr preferRelativeResize="0"/>
          <p:nvPr/>
        </p:nvPicPr>
        <p:blipFill rotWithShape="1">
          <a:blip r:embed="rId3">
            <a:alphaModFix amt="70000"/>
          </a:blip>
          <a:srcRect b="28764" l="0" r="0" t="28760"/>
          <a:stretch/>
        </p:blipFill>
        <p:spPr>
          <a:xfrm>
            <a:off x="-34050" y="-59025"/>
            <a:ext cx="9218401" cy="2613581"/>
          </a:xfrm>
          <a:prstGeom prst="rect">
            <a:avLst/>
          </a:prstGeom>
          <a:noFill/>
          <a:ln>
            <a:noFill/>
          </a:ln>
        </p:spPr>
      </p:pic>
      <p:sp>
        <p:nvSpPr>
          <p:cNvPr id="1584" name="Google Shape;1584;p11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85" name="Google Shape;1585;p11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86" name="Google Shape;1586;p11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587" name="Google Shape;1587;p112"/>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588" name="Google Shape;1588;p11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89" name="Google Shape;1589;p11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590" name="Google Shape;1590;p112"/>
          <p:cNvSpPr/>
          <p:nvPr/>
        </p:nvSpPr>
        <p:spPr>
          <a:xfrm>
            <a:off x="724975" y="1366988"/>
            <a:ext cx="7609800" cy="26013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591" name="Google Shape;1591;p112"/>
          <p:cNvSpPr txBox="1"/>
          <p:nvPr/>
        </p:nvSpPr>
        <p:spPr>
          <a:xfrm>
            <a:off x="1104925" y="1366998"/>
            <a:ext cx="6756900" cy="26013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 million to $10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5 to 10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7% to 14%</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"Business assets (e.g., real estate, equipment) or personal guarantees for debt financing.</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For equity investments, ownership stakes or future business profits act as the primary collateral"</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Credit score of 680+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5" name="Shape 1595"/>
        <p:cNvGrpSpPr/>
        <p:nvPr/>
      </p:nvGrpSpPr>
      <p:grpSpPr>
        <a:xfrm>
          <a:off x="0" y="0"/>
          <a:ext cx="0" cy="0"/>
          <a:chOff x="0" y="0"/>
          <a:chExt cx="0" cy="0"/>
        </a:xfrm>
      </p:grpSpPr>
      <p:sp>
        <p:nvSpPr>
          <p:cNvPr id="1596" name="Google Shape;1596;p113"/>
          <p:cNvSpPr txBox="1"/>
          <p:nvPr>
            <p:ph type="title"/>
          </p:nvPr>
        </p:nvSpPr>
        <p:spPr>
          <a:xfrm>
            <a:off x="505525" y="1070100"/>
            <a:ext cx="5655000" cy="3003300"/>
          </a:xfrm>
          <a:prstGeom prst="rect">
            <a:avLst/>
          </a:prstGeom>
        </p:spPr>
        <p:txBody>
          <a:bodyPr anchorCtr="0" anchor="t" bIns="0" lIns="0" spcFirstLastPara="1" rIns="0" wrap="square" tIns="0">
            <a:noAutofit/>
          </a:bodyPr>
          <a:lstStyle/>
          <a:p>
            <a:pPr indent="0" lvl="0" marL="0" rtl="0" algn="l">
              <a:spcBef>
                <a:spcPts val="0"/>
              </a:spcBef>
              <a:spcAft>
                <a:spcPts val="0"/>
              </a:spcAft>
              <a:buSzPts val="1100"/>
              <a:buNone/>
            </a:pPr>
            <a:r>
              <a:rPr b="1" lang="en" sz="3900">
                <a:solidFill>
                  <a:srgbClr val="196499"/>
                </a:solidFill>
              </a:rPr>
              <a:t>The Power of Funding First- </a:t>
            </a:r>
            <a:r>
              <a:rPr lang="en" sz="3900">
                <a:solidFill>
                  <a:srgbClr val="0CAE86"/>
                </a:solidFill>
                <a:latin typeface="Poppins ExtraBold"/>
                <a:ea typeface="Poppins ExtraBold"/>
                <a:cs typeface="Poppins ExtraBold"/>
                <a:sym typeface="Poppins ExtraBold"/>
              </a:rPr>
              <a:t>A New System to Make More Sales and Earn Higher Commissions</a:t>
            </a:r>
            <a:endParaRPr sz="3900">
              <a:solidFill>
                <a:srgbClr val="0CAE86"/>
              </a:solidFill>
              <a:latin typeface="Poppins ExtraBold"/>
              <a:ea typeface="Poppins ExtraBold"/>
              <a:cs typeface="Poppins ExtraBold"/>
              <a:sym typeface="Poppins ExtraBold"/>
            </a:endParaRPr>
          </a:p>
          <a:p>
            <a:pPr indent="0" lvl="0" marL="0" rtl="0" algn="l">
              <a:spcBef>
                <a:spcPts val="0"/>
              </a:spcBef>
              <a:spcAft>
                <a:spcPts val="0"/>
              </a:spcAft>
              <a:buSzPts val="1100"/>
              <a:buNone/>
            </a:pPr>
            <a:r>
              <a:t/>
            </a:r>
            <a:endParaRPr b="1" sz="3900">
              <a:solidFill>
                <a:srgbClr val="196499"/>
              </a:solidFill>
            </a:endParaRPr>
          </a:p>
        </p:txBody>
      </p:sp>
      <p:sp>
        <p:nvSpPr>
          <p:cNvPr id="1597" name="Google Shape;1597;p113"/>
          <p:cNvSpPr/>
          <p:nvPr/>
        </p:nvSpPr>
        <p:spPr>
          <a:xfrm>
            <a:off x="-497975" y="9249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98" name="Google Shape;1598;p113"/>
          <p:cNvPicPr preferRelativeResize="0"/>
          <p:nvPr/>
        </p:nvPicPr>
        <p:blipFill>
          <a:blip r:embed="rId3">
            <a:alphaModFix/>
          </a:blip>
          <a:stretch>
            <a:fillRect/>
          </a:stretch>
        </p:blipFill>
        <p:spPr>
          <a:xfrm>
            <a:off x="505526" y="-753322"/>
            <a:ext cx="1190842" cy="1309798"/>
          </a:xfrm>
          <a:prstGeom prst="rect">
            <a:avLst/>
          </a:prstGeom>
          <a:noFill/>
          <a:ln>
            <a:noFill/>
          </a:ln>
        </p:spPr>
      </p:pic>
      <p:pic>
        <p:nvPicPr>
          <p:cNvPr id="1599" name="Google Shape;1599;p113" title="AdobeStock_613355555.jpeg"/>
          <p:cNvPicPr preferRelativeResize="0"/>
          <p:nvPr/>
        </p:nvPicPr>
        <p:blipFill rotWithShape="1">
          <a:blip r:embed="rId4">
            <a:alphaModFix/>
          </a:blip>
          <a:srcRect b="0" l="22002" r="-17916" t="0"/>
          <a:stretch/>
        </p:blipFill>
        <p:spPr>
          <a:xfrm>
            <a:off x="6160525" y="924900"/>
            <a:ext cx="4240800" cy="3293700"/>
          </a:xfrm>
          <a:prstGeom prst="roundRect">
            <a:avLst>
              <a:gd fmla="val 16667" name="adj"/>
            </a:avLst>
          </a:prstGeom>
          <a:noFill/>
          <a:ln>
            <a:noFill/>
          </a:ln>
        </p:spPr>
      </p:pic>
      <p:sp>
        <p:nvSpPr>
          <p:cNvPr id="1600" name="Google Shape;1600;p11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01" name="Google Shape;1601;p113"/>
          <p:cNvPicPr preferRelativeResize="0"/>
          <p:nvPr/>
        </p:nvPicPr>
        <p:blipFill rotWithShape="1">
          <a:blip r:embed="rId5">
            <a:alphaModFix/>
          </a:blip>
          <a:srcRect b="0" l="0" r="0" t="0"/>
          <a:stretch/>
        </p:blipFill>
        <p:spPr>
          <a:xfrm>
            <a:off x="7181420" y="4750538"/>
            <a:ext cx="1477106" cy="257179"/>
          </a:xfrm>
          <a:prstGeom prst="rect">
            <a:avLst/>
          </a:prstGeom>
          <a:noFill/>
          <a:ln>
            <a:noFill/>
          </a:ln>
        </p:spPr>
      </p:pic>
      <p:sp>
        <p:nvSpPr>
          <p:cNvPr id="1602" name="Google Shape;1602;p11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800"/>
              <a:buFont typeface="Noto Sans Symbols"/>
              <a:buNone/>
            </a:pPr>
            <a:r>
              <a:rPr lang="en" sz="800">
                <a:solidFill>
                  <a:schemeClr val="dk1"/>
                </a:solidFill>
                <a:latin typeface="Poppins"/>
                <a:ea typeface="Poppins"/>
                <a:cs typeface="Poppins"/>
                <a:sym typeface="Poppins"/>
              </a:rPr>
              <a:t>©️2025 Credit Suite, all rights reserved. No reproduction or use of any portion of the content or work or the entire work is permitted without the express written permission and authorization of the company.</a:t>
            </a:r>
            <a:endParaRPr sz="800">
              <a:solidFill>
                <a:schemeClr val="dk1"/>
              </a:solidFill>
              <a:latin typeface="Poppins"/>
              <a:ea typeface="Poppins"/>
              <a:cs typeface="Poppins"/>
              <a:sym typeface="Poppins"/>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06" name="Shape 1606"/>
        <p:cNvGrpSpPr/>
        <p:nvPr/>
      </p:nvGrpSpPr>
      <p:grpSpPr>
        <a:xfrm>
          <a:off x="0" y="0"/>
          <a:ext cx="0" cy="0"/>
          <a:chOff x="0" y="0"/>
          <a:chExt cx="0" cy="0"/>
        </a:xfrm>
      </p:grpSpPr>
      <p:pic>
        <p:nvPicPr>
          <p:cNvPr id="1607" name="Google Shape;1607;p114" title="AdobeStock_1088740695.jpeg"/>
          <p:cNvPicPr preferRelativeResize="0"/>
          <p:nvPr/>
        </p:nvPicPr>
        <p:blipFill rotWithShape="1">
          <a:blip r:embed="rId3">
            <a:alphaModFix/>
          </a:blip>
          <a:srcRect b="0" l="27401" r="27396" t="0"/>
          <a:stretch/>
        </p:blipFill>
        <p:spPr>
          <a:xfrm>
            <a:off x="0" y="0"/>
            <a:ext cx="4058476" cy="4734828"/>
          </a:xfrm>
          <a:prstGeom prst="rect">
            <a:avLst/>
          </a:prstGeom>
          <a:noFill/>
          <a:ln>
            <a:noFill/>
          </a:ln>
        </p:spPr>
      </p:pic>
      <p:sp>
        <p:nvSpPr>
          <p:cNvPr id="1608" name="Google Shape;1608;p11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09" name="Google Shape;1609;p11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10" name="Google Shape;1610;p11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11" name="Google Shape;1611;p114"/>
          <p:cNvSpPr/>
          <p:nvPr/>
        </p:nvSpPr>
        <p:spPr>
          <a:xfrm>
            <a:off x="3564175" y="11954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12" name="Google Shape;1612;p114"/>
          <p:cNvSpPr txBox="1"/>
          <p:nvPr/>
        </p:nvSpPr>
        <p:spPr>
          <a:xfrm>
            <a:off x="4721675" y="1195463"/>
            <a:ext cx="3395400" cy="25284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NEW Direct Funding Submission Process</a:t>
            </a:r>
            <a:endParaRPr b="1" sz="4000">
              <a:solidFill>
                <a:srgbClr val="196499"/>
              </a:solidFill>
              <a:latin typeface="Poppins"/>
              <a:ea typeface="Poppins"/>
              <a:cs typeface="Poppins"/>
              <a:sym typeface="Poppins"/>
            </a:endParaRPr>
          </a:p>
        </p:txBody>
      </p:sp>
      <p:pic>
        <p:nvPicPr>
          <p:cNvPr id="1613" name="Google Shape;1613;p114"/>
          <p:cNvPicPr preferRelativeResize="0"/>
          <p:nvPr/>
        </p:nvPicPr>
        <p:blipFill>
          <a:blip r:embed="rId5">
            <a:alphaModFix/>
          </a:blip>
          <a:stretch>
            <a:fillRect/>
          </a:stretch>
        </p:blipFill>
        <p:spPr>
          <a:xfrm>
            <a:off x="-399899" y="2756115"/>
            <a:ext cx="1190842" cy="13097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245" name="Shape 245"/>
        <p:cNvGrpSpPr/>
        <p:nvPr/>
      </p:nvGrpSpPr>
      <p:grpSpPr>
        <a:xfrm>
          <a:off x="0" y="0"/>
          <a:ext cx="0" cy="0"/>
          <a:chOff x="0" y="0"/>
          <a:chExt cx="0" cy="0"/>
        </a:xfrm>
      </p:grpSpPr>
      <p:pic>
        <p:nvPicPr>
          <p:cNvPr id="246" name="Google Shape;246;p16"/>
          <p:cNvPicPr preferRelativeResize="0"/>
          <p:nvPr/>
        </p:nvPicPr>
        <p:blipFill rotWithShape="1">
          <a:blip r:embed="rId3">
            <a:alphaModFix/>
          </a:blip>
          <a:srcRect b="10346" l="0" r="0" t="0"/>
          <a:stretch/>
        </p:blipFill>
        <p:spPr>
          <a:xfrm>
            <a:off x="0" y="562600"/>
            <a:ext cx="9162749" cy="4322326"/>
          </a:xfrm>
          <a:prstGeom prst="rect">
            <a:avLst/>
          </a:prstGeom>
          <a:noFill/>
          <a:ln>
            <a:noFill/>
          </a:ln>
        </p:spPr>
      </p:pic>
      <p:pic>
        <p:nvPicPr>
          <p:cNvPr id="247" name="Google Shape;247;p16" title="AdobeStock_561407813.jpeg"/>
          <p:cNvPicPr preferRelativeResize="0"/>
          <p:nvPr/>
        </p:nvPicPr>
        <p:blipFill rotWithShape="1">
          <a:blip r:embed="rId4">
            <a:alphaModFix/>
          </a:blip>
          <a:srcRect b="5510" l="1060" r="-1059" t="22552"/>
          <a:stretch/>
        </p:blipFill>
        <p:spPr>
          <a:xfrm>
            <a:off x="0" y="0"/>
            <a:ext cx="9144003" cy="2527700"/>
          </a:xfrm>
          <a:prstGeom prst="rect">
            <a:avLst/>
          </a:prstGeom>
          <a:noFill/>
          <a:ln>
            <a:noFill/>
          </a:ln>
        </p:spPr>
      </p:pic>
      <p:sp>
        <p:nvSpPr>
          <p:cNvPr id="248" name="Google Shape;248;p16"/>
          <p:cNvSpPr/>
          <p:nvPr/>
        </p:nvSpPr>
        <p:spPr>
          <a:xfrm>
            <a:off x="8459825" y="-651700"/>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49" name="Google Shape;249;p1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50" name="Google Shape;250;p16"/>
          <p:cNvPicPr preferRelativeResize="0"/>
          <p:nvPr/>
        </p:nvPicPr>
        <p:blipFill rotWithShape="1">
          <a:blip r:embed="rId5">
            <a:alphaModFix/>
          </a:blip>
          <a:srcRect b="0" l="0" r="0" t="0"/>
          <a:stretch/>
        </p:blipFill>
        <p:spPr>
          <a:xfrm>
            <a:off x="7181420" y="4750538"/>
            <a:ext cx="1477106" cy="257179"/>
          </a:xfrm>
          <a:prstGeom prst="rect">
            <a:avLst/>
          </a:prstGeom>
          <a:noFill/>
          <a:ln>
            <a:noFill/>
          </a:ln>
        </p:spPr>
      </p:pic>
      <p:sp>
        <p:nvSpPr>
          <p:cNvPr id="251" name="Google Shape;251;p1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pic>
        <p:nvPicPr>
          <p:cNvPr id="252" name="Google Shape;252;p16"/>
          <p:cNvPicPr preferRelativeResize="0"/>
          <p:nvPr/>
        </p:nvPicPr>
        <p:blipFill>
          <a:blip r:embed="rId6">
            <a:alphaModFix/>
          </a:blip>
          <a:stretch>
            <a:fillRect/>
          </a:stretch>
        </p:blipFill>
        <p:spPr>
          <a:xfrm>
            <a:off x="7683251" y="3194090"/>
            <a:ext cx="1190842" cy="1309798"/>
          </a:xfrm>
          <a:prstGeom prst="rect">
            <a:avLst/>
          </a:prstGeom>
          <a:noFill/>
          <a:ln>
            <a:noFill/>
          </a:ln>
        </p:spPr>
      </p:pic>
      <p:sp>
        <p:nvSpPr>
          <p:cNvPr id="253" name="Google Shape;253;p16"/>
          <p:cNvSpPr/>
          <p:nvPr/>
        </p:nvSpPr>
        <p:spPr>
          <a:xfrm>
            <a:off x="-494300" y="29129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54" name="Google Shape;254;p16"/>
          <p:cNvSpPr txBox="1"/>
          <p:nvPr>
            <p:ph type="title"/>
          </p:nvPr>
        </p:nvSpPr>
        <p:spPr>
          <a:xfrm>
            <a:off x="491700" y="2823350"/>
            <a:ext cx="7289700" cy="15003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1200"/>
              </a:spcAft>
              <a:buSzPts val="1100"/>
              <a:buNone/>
            </a:pPr>
            <a:r>
              <a:rPr b="1" lang="en" sz="3300">
                <a:solidFill>
                  <a:srgbClr val="175B8B"/>
                </a:solidFill>
              </a:rPr>
              <a:t>Understanding the </a:t>
            </a:r>
            <a:br>
              <a:rPr b="1" lang="en" sz="3300">
                <a:solidFill>
                  <a:srgbClr val="175B8B"/>
                </a:solidFill>
              </a:rPr>
            </a:br>
            <a:r>
              <a:rPr i="1" lang="en" sz="3300">
                <a:solidFill>
                  <a:srgbClr val="0CAE87"/>
                </a:solidFill>
                <a:latin typeface="Poppins ExtraBold"/>
                <a:ea typeface="Poppins ExtraBold"/>
                <a:cs typeface="Poppins ExtraBold"/>
                <a:sym typeface="Poppins ExtraBold"/>
              </a:rPr>
              <a:t>Solution</a:t>
            </a:r>
            <a:r>
              <a:rPr b="1" i="1" lang="en" sz="3300">
                <a:solidFill>
                  <a:srgbClr val="175B8B"/>
                </a:solidFill>
              </a:rPr>
              <a:t> </a:t>
            </a:r>
            <a:r>
              <a:rPr b="1" lang="en" sz="3300">
                <a:solidFill>
                  <a:srgbClr val="175B8B"/>
                </a:solidFill>
              </a:rPr>
              <a:t>to the Surge </a:t>
            </a:r>
            <a:br>
              <a:rPr b="1" lang="en" sz="3300">
                <a:solidFill>
                  <a:srgbClr val="175B8B"/>
                </a:solidFill>
              </a:rPr>
            </a:br>
            <a:r>
              <a:rPr b="1" lang="en" sz="3300">
                <a:solidFill>
                  <a:srgbClr val="175B8B"/>
                </a:solidFill>
              </a:rPr>
              <a:t>in Business Funding Demand </a:t>
            </a:r>
            <a:endParaRPr b="1" sz="3300">
              <a:solidFill>
                <a:srgbClr val="175B8B"/>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17" name="Shape 1617"/>
        <p:cNvGrpSpPr/>
        <p:nvPr/>
      </p:nvGrpSpPr>
      <p:grpSpPr>
        <a:xfrm>
          <a:off x="0" y="0"/>
          <a:ext cx="0" cy="0"/>
          <a:chOff x="0" y="0"/>
          <a:chExt cx="0" cy="0"/>
        </a:xfrm>
      </p:grpSpPr>
      <p:pic>
        <p:nvPicPr>
          <p:cNvPr id="1618" name="Google Shape;1618;p115" title="AdobeStock_969464034.jpeg"/>
          <p:cNvPicPr preferRelativeResize="0"/>
          <p:nvPr/>
        </p:nvPicPr>
        <p:blipFill rotWithShape="1">
          <a:blip r:embed="rId3">
            <a:alphaModFix/>
          </a:blip>
          <a:srcRect b="12455" l="0" r="0" t="36226"/>
          <a:stretch/>
        </p:blipFill>
        <p:spPr>
          <a:xfrm>
            <a:off x="0" y="0"/>
            <a:ext cx="9144003" cy="2816072"/>
          </a:xfrm>
          <a:prstGeom prst="rect">
            <a:avLst/>
          </a:prstGeom>
          <a:noFill/>
          <a:ln>
            <a:noFill/>
          </a:ln>
        </p:spPr>
      </p:pic>
      <p:sp>
        <p:nvSpPr>
          <p:cNvPr id="1619" name="Google Shape;1619;p11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20" name="Google Shape;1620;p11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21" name="Google Shape;1621;p11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22" name="Google Shape;1622;p115"/>
          <p:cNvSpPr/>
          <p:nvPr/>
        </p:nvSpPr>
        <p:spPr>
          <a:xfrm>
            <a:off x="-494300" y="3316138"/>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23" name="Google Shape;1623;p115"/>
          <p:cNvSpPr txBox="1"/>
          <p:nvPr/>
        </p:nvSpPr>
        <p:spPr>
          <a:xfrm>
            <a:off x="870275" y="3377038"/>
            <a:ext cx="7788300" cy="6813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NEW </a:t>
            </a:r>
            <a:r>
              <a:rPr lang="en" sz="4000">
                <a:solidFill>
                  <a:srgbClr val="0CAE87"/>
                </a:solidFill>
                <a:latin typeface="Poppins ExtraBold"/>
                <a:ea typeface="Poppins ExtraBold"/>
                <a:cs typeface="Poppins ExtraBold"/>
                <a:sym typeface="Poppins ExtraBold"/>
              </a:rPr>
              <a:t>Lead Tiering</a:t>
            </a:r>
            <a:r>
              <a:rPr b="1" lang="en" sz="4000">
                <a:solidFill>
                  <a:srgbClr val="196499"/>
                </a:solidFill>
                <a:latin typeface="Poppins"/>
                <a:ea typeface="Poppins"/>
                <a:cs typeface="Poppins"/>
                <a:sym typeface="Poppins"/>
              </a:rPr>
              <a:t> Syste</a:t>
            </a:r>
            <a:r>
              <a:rPr b="1" lang="en" sz="4000">
                <a:solidFill>
                  <a:srgbClr val="196499"/>
                </a:solidFill>
                <a:latin typeface="Poppins"/>
                <a:ea typeface="Poppins"/>
                <a:cs typeface="Poppins"/>
                <a:sym typeface="Poppins"/>
              </a:rPr>
              <a:t>m</a:t>
            </a:r>
            <a:endParaRPr b="1" sz="4000">
              <a:solidFill>
                <a:srgbClr val="196499"/>
              </a:solidFill>
              <a:latin typeface="Poppins"/>
              <a:ea typeface="Poppins"/>
              <a:cs typeface="Poppins"/>
              <a:sym typeface="Poppins"/>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7" name="Shape 1627"/>
        <p:cNvGrpSpPr/>
        <p:nvPr/>
      </p:nvGrpSpPr>
      <p:grpSpPr>
        <a:xfrm>
          <a:off x="0" y="0"/>
          <a:ext cx="0" cy="0"/>
          <a:chOff x="0" y="0"/>
          <a:chExt cx="0" cy="0"/>
        </a:xfrm>
      </p:grpSpPr>
      <p:pic>
        <p:nvPicPr>
          <p:cNvPr id="1628" name="Google Shape;1628;p116" title="AdobeStock_634961390.jpeg"/>
          <p:cNvPicPr preferRelativeResize="0"/>
          <p:nvPr/>
        </p:nvPicPr>
        <p:blipFill rotWithShape="1">
          <a:blip r:embed="rId3">
            <a:alphaModFix/>
          </a:blip>
          <a:srcRect b="0" l="32614" r="18134" t="0"/>
          <a:stretch/>
        </p:blipFill>
        <p:spPr>
          <a:xfrm>
            <a:off x="5645200" y="0"/>
            <a:ext cx="3498798" cy="4734827"/>
          </a:xfrm>
          <a:prstGeom prst="rect">
            <a:avLst/>
          </a:prstGeom>
          <a:noFill/>
          <a:ln>
            <a:noFill/>
          </a:ln>
        </p:spPr>
      </p:pic>
      <p:pic>
        <p:nvPicPr>
          <p:cNvPr id="1629" name="Google Shape;1629;p116"/>
          <p:cNvPicPr preferRelativeResize="0"/>
          <p:nvPr/>
        </p:nvPicPr>
        <p:blipFill>
          <a:blip r:embed="rId4">
            <a:alphaModFix/>
          </a:blip>
          <a:stretch>
            <a:fillRect/>
          </a:stretch>
        </p:blipFill>
        <p:spPr>
          <a:xfrm>
            <a:off x="4922576" y="3833690"/>
            <a:ext cx="1190842" cy="1309798"/>
          </a:xfrm>
          <a:prstGeom prst="rect">
            <a:avLst/>
          </a:prstGeom>
          <a:noFill/>
          <a:ln>
            <a:noFill/>
          </a:ln>
        </p:spPr>
      </p:pic>
      <p:sp>
        <p:nvSpPr>
          <p:cNvPr id="1630" name="Google Shape;1630;p11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31" name="Google Shape;1631;p116"/>
          <p:cNvPicPr preferRelativeResize="0"/>
          <p:nvPr/>
        </p:nvPicPr>
        <p:blipFill rotWithShape="1">
          <a:blip r:embed="rId5">
            <a:alphaModFix/>
          </a:blip>
          <a:srcRect b="0" l="0" r="0" t="0"/>
          <a:stretch/>
        </p:blipFill>
        <p:spPr>
          <a:xfrm>
            <a:off x="7181420" y="4750538"/>
            <a:ext cx="1477106" cy="257179"/>
          </a:xfrm>
          <a:prstGeom prst="rect">
            <a:avLst/>
          </a:prstGeom>
          <a:noFill/>
          <a:ln>
            <a:noFill/>
          </a:ln>
        </p:spPr>
      </p:pic>
      <p:sp>
        <p:nvSpPr>
          <p:cNvPr id="1632" name="Google Shape;1632;p11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33" name="Google Shape;1633;p116"/>
          <p:cNvSpPr/>
          <p:nvPr/>
        </p:nvSpPr>
        <p:spPr>
          <a:xfrm>
            <a:off x="-468350" y="1212163"/>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34" name="Google Shape;1634;p116"/>
          <p:cNvSpPr txBox="1"/>
          <p:nvPr/>
        </p:nvSpPr>
        <p:spPr>
          <a:xfrm>
            <a:off x="505525" y="1212175"/>
            <a:ext cx="4968900" cy="25284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Using the Scanner to Get More Qualified Leads and Tier Them</a:t>
            </a:r>
            <a:endParaRPr b="1" sz="4000">
              <a:solidFill>
                <a:srgbClr val="196499"/>
              </a:solidFill>
              <a:latin typeface="Poppins"/>
              <a:ea typeface="Poppins"/>
              <a:cs typeface="Poppins"/>
              <a:sym typeface="Poppins"/>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38" name="Shape 1638"/>
        <p:cNvGrpSpPr/>
        <p:nvPr/>
      </p:nvGrpSpPr>
      <p:grpSpPr>
        <a:xfrm>
          <a:off x="0" y="0"/>
          <a:ext cx="0" cy="0"/>
          <a:chOff x="0" y="0"/>
          <a:chExt cx="0" cy="0"/>
        </a:xfrm>
      </p:grpSpPr>
      <p:pic>
        <p:nvPicPr>
          <p:cNvPr id="1639" name="Google Shape;1639;p117" title="AdobeStock_226785771.jpeg"/>
          <p:cNvPicPr preferRelativeResize="0"/>
          <p:nvPr/>
        </p:nvPicPr>
        <p:blipFill rotWithShape="1">
          <a:blip r:embed="rId3">
            <a:alphaModFix/>
          </a:blip>
          <a:srcRect b="0" l="46985" r="12415" t="0"/>
          <a:stretch/>
        </p:blipFill>
        <p:spPr>
          <a:xfrm>
            <a:off x="728650" y="530100"/>
            <a:ext cx="3404749" cy="3652600"/>
          </a:xfrm>
          <a:prstGeom prst="rect">
            <a:avLst/>
          </a:prstGeom>
          <a:noFill/>
          <a:ln>
            <a:noFill/>
          </a:ln>
        </p:spPr>
      </p:pic>
      <p:sp>
        <p:nvSpPr>
          <p:cNvPr id="1640" name="Google Shape;1640;p11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41" name="Google Shape;1641;p11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42" name="Google Shape;1642;p11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43" name="Google Shape;1643;p117"/>
          <p:cNvSpPr/>
          <p:nvPr/>
        </p:nvSpPr>
        <p:spPr>
          <a:xfrm>
            <a:off x="3709475" y="1615338"/>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44" name="Google Shape;1644;p117"/>
          <p:cNvSpPr txBox="1"/>
          <p:nvPr/>
        </p:nvSpPr>
        <p:spPr>
          <a:xfrm>
            <a:off x="4683350" y="1615350"/>
            <a:ext cx="3884400" cy="19128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NEW Funding Program Cheat Sheet</a:t>
            </a:r>
            <a:endParaRPr b="1" sz="4000">
              <a:solidFill>
                <a:srgbClr val="196499"/>
              </a:solidFill>
              <a:latin typeface="Poppins"/>
              <a:ea typeface="Poppins"/>
              <a:cs typeface="Poppins"/>
              <a:sym typeface="Poppins"/>
            </a:endParaRPr>
          </a:p>
        </p:txBody>
      </p:sp>
      <p:pic>
        <p:nvPicPr>
          <p:cNvPr id="1645" name="Google Shape;1645;p117"/>
          <p:cNvPicPr preferRelativeResize="0"/>
          <p:nvPr/>
        </p:nvPicPr>
        <p:blipFill>
          <a:blip r:embed="rId5">
            <a:alphaModFix/>
          </a:blip>
          <a:stretch>
            <a:fillRect/>
          </a:stretch>
        </p:blipFill>
        <p:spPr>
          <a:xfrm>
            <a:off x="391426" y="856990"/>
            <a:ext cx="1190842" cy="130979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49" name="Shape 1649"/>
        <p:cNvGrpSpPr/>
        <p:nvPr/>
      </p:nvGrpSpPr>
      <p:grpSpPr>
        <a:xfrm>
          <a:off x="0" y="0"/>
          <a:ext cx="0" cy="0"/>
          <a:chOff x="0" y="0"/>
          <a:chExt cx="0" cy="0"/>
        </a:xfrm>
      </p:grpSpPr>
      <p:pic>
        <p:nvPicPr>
          <p:cNvPr id="1650" name="Google Shape;1650;p118" title="AdobeStock_226785771.jpeg"/>
          <p:cNvPicPr preferRelativeResize="0"/>
          <p:nvPr/>
        </p:nvPicPr>
        <p:blipFill rotWithShape="1">
          <a:blip r:embed="rId3">
            <a:alphaModFix/>
          </a:blip>
          <a:srcRect b="0" l="46985" r="12415" t="0"/>
          <a:stretch/>
        </p:blipFill>
        <p:spPr>
          <a:xfrm>
            <a:off x="728650" y="530100"/>
            <a:ext cx="3404749" cy="3652600"/>
          </a:xfrm>
          <a:prstGeom prst="rect">
            <a:avLst/>
          </a:prstGeom>
          <a:noFill/>
          <a:ln>
            <a:noFill/>
          </a:ln>
        </p:spPr>
      </p:pic>
      <p:sp>
        <p:nvSpPr>
          <p:cNvPr id="1651" name="Google Shape;1651;p11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52" name="Google Shape;1652;p11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53" name="Google Shape;1653;p11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54" name="Google Shape;1654;p118"/>
          <p:cNvSpPr/>
          <p:nvPr/>
        </p:nvSpPr>
        <p:spPr>
          <a:xfrm>
            <a:off x="3709475" y="1615338"/>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55" name="Google Shape;1655;p118"/>
          <p:cNvSpPr txBox="1"/>
          <p:nvPr/>
        </p:nvSpPr>
        <p:spPr>
          <a:xfrm>
            <a:off x="4683350" y="1615350"/>
            <a:ext cx="3884400" cy="17895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NEW Way to See Notes </a:t>
            </a:r>
            <a:r>
              <a:rPr b="1" i="1" lang="en" sz="3200">
                <a:solidFill>
                  <a:srgbClr val="196499"/>
                </a:solidFill>
                <a:latin typeface="Poppins"/>
                <a:ea typeface="Poppins"/>
                <a:cs typeface="Poppins"/>
                <a:sym typeface="Poppins"/>
              </a:rPr>
              <a:t>(June 25)</a:t>
            </a:r>
            <a:endParaRPr b="1" i="1" sz="3200">
              <a:solidFill>
                <a:srgbClr val="196499"/>
              </a:solidFill>
              <a:latin typeface="Poppins"/>
              <a:ea typeface="Poppins"/>
              <a:cs typeface="Poppins"/>
              <a:sym typeface="Poppins"/>
            </a:endParaRPr>
          </a:p>
        </p:txBody>
      </p:sp>
      <p:pic>
        <p:nvPicPr>
          <p:cNvPr id="1656" name="Google Shape;1656;p118"/>
          <p:cNvPicPr preferRelativeResize="0"/>
          <p:nvPr/>
        </p:nvPicPr>
        <p:blipFill>
          <a:blip r:embed="rId5">
            <a:alphaModFix/>
          </a:blip>
          <a:stretch>
            <a:fillRect/>
          </a:stretch>
        </p:blipFill>
        <p:spPr>
          <a:xfrm>
            <a:off x="391426" y="856990"/>
            <a:ext cx="1190842" cy="130979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60" name="Shape 1660"/>
        <p:cNvGrpSpPr/>
        <p:nvPr/>
      </p:nvGrpSpPr>
      <p:grpSpPr>
        <a:xfrm>
          <a:off x="0" y="0"/>
          <a:ext cx="0" cy="0"/>
          <a:chOff x="0" y="0"/>
          <a:chExt cx="0" cy="0"/>
        </a:xfrm>
      </p:grpSpPr>
      <p:pic>
        <p:nvPicPr>
          <p:cNvPr id="1661" name="Google Shape;1661;p119" title="AdobeStock_1088740695.jpeg"/>
          <p:cNvPicPr preferRelativeResize="0"/>
          <p:nvPr/>
        </p:nvPicPr>
        <p:blipFill rotWithShape="1">
          <a:blip r:embed="rId3">
            <a:alphaModFix/>
          </a:blip>
          <a:srcRect b="0" l="27401" r="27396" t="0"/>
          <a:stretch/>
        </p:blipFill>
        <p:spPr>
          <a:xfrm>
            <a:off x="0" y="0"/>
            <a:ext cx="4058476" cy="4734828"/>
          </a:xfrm>
          <a:prstGeom prst="rect">
            <a:avLst/>
          </a:prstGeom>
          <a:noFill/>
          <a:ln>
            <a:noFill/>
          </a:ln>
        </p:spPr>
      </p:pic>
      <p:sp>
        <p:nvSpPr>
          <p:cNvPr id="1662" name="Google Shape;1662;p11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63" name="Google Shape;1663;p11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64" name="Google Shape;1664;p11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65" name="Google Shape;1665;p119"/>
          <p:cNvSpPr/>
          <p:nvPr/>
        </p:nvSpPr>
        <p:spPr>
          <a:xfrm>
            <a:off x="3564175" y="11954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66" name="Google Shape;1666;p119"/>
          <p:cNvSpPr txBox="1"/>
          <p:nvPr/>
        </p:nvSpPr>
        <p:spPr>
          <a:xfrm>
            <a:off x="4721675" y="1195463"/>
            <a:ext cx="3395400" cy="19128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000">
                <a:solidFill>
                  <a:srgbClr val="196499"/>
                </a:solidFill>
                <a:latin typeface="Poppins"/>
                <a:ea typeface="Poppins"/>
                <a:cs typeface="Poppins"/>
                <a:sym typeface="Poppins"/>
              </a:rPr>
              <a:t>NEW Updated Back Office</a:t>
            </a:r>
            <a:endParaRPr b="1" sz="4000">
              <a:solidFill>
                <a:srgbClr val="196499"/>
              </a:solidFill>
              <a:latin typeface="Poppins"/>
              <a:ea typeface="Poppins"/>
              <a:cs typeface="Poppins"/>
              <a:sym typeface="Poppins"/>
            </a:endParaRPr>
          </a:p>
        </p:txBody>
      </p:sp>
      <p:pic>
        <p:nvPicPr>
          <p:cNvPr id="1667" name="Google Shape;1667;p119"/>
          <p:cNvPicPr preferRelativeResize="0"/>
          <p:nvPr/>
        </p:nvPicPr>
        <p:blipFill>
          <a:blip r:embed="rId5">
            <a:alphaModFix/>
          </a:blip>
          <a:stretch>
            <a:fillRect/>
          </a:stretch>
        </p:blipFill>
        <p:spPr>
          <a:xfrm>
            <a:off x="-399899" y="2756115"/>
            <a:ext cx="1190842" cy="130979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671" name="Shape 1671"/>
        <p:cNvGrpSpPr/>
        <p:nvPr/>
      </p:nvGrpSpPr>
      <p:grpSpPr>
        <a:xfrm>
          <a:off x="0" y="0"/>
          <a:ext cx="0" cy="0"/>
          <a:chOff x="0" y="0"/>
          <a:chExt cx="0" cy="0"/>
        </a:xfrm>
      </p:grpSpPr>
      <p:pic>
        <p:nvPicPr>
          <p:cNvPr id="1672" name="Google Shape;1672;p120" title="AdobeStock_1071949923.jpeg"/>
          <p:cNvPicPr preferRelativeResize="0"/>
          <p:nvPr/>
        </p:nvPicPr>
        <p:blipFill rotWithShape="1">
          <a:blip r:embed="rId3">
            <a:alphaModFix/>
          </a:blip>
          <a:srcRect b="21772" l="0" r="0" t="17307"/>
          <a:stretch/>
        </p:blipFill>
        <p:spPr>
          <a:xfrm>
            <a:off x="0" y="0"/>
            <a:ext cx="9144003" cy="3084548"/>
          </a:xfrm>
          <a:prstGeom prst="rect">
            <a:avLst/>
          </a:prstGeom>
          <a:noFill/>
          <a:ln>
            <a:noFill/>
          </a:ln>
        </p:spPr>
      </p:pic>
      <p:sp>
        <p:nvSpPr>
          <p:cNvPr id="1673" name="Google Shape;1673;p12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674" name="Google Shape;1674;p12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1675" name="Google Shape;1675;p12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76" name="Google Shape;1676;p120"/>
          <p:cNvSpPr/>
          <p:nvPr/>
        </p:nvSpPr>
        <p:spPr>
          <a:xfrm>
            <a:off x="624275" y="2478500"/>
            <a:ext cx="7950632" cy="1744618"/>
          </a:xfrm>
          <a:custGeom>
            <a:rect b="b" l="l" r="r" t="t"/>
            <a:pathLst>
              <a:path extrusionOk="0" h="3560445" w="10292080">
                <a:moveTo>
                  <a:pt x="10158945" y="0"/>
                </a:moveTo>
                <a:lnTo>
                  <a:pt x="132778" y="0"/>
                </a:lnTo>
                <a:lnTo>
                  <a:pt x="90810" y="6780"/>
                </a:lnTo>
                <a:lnTo>
                  <a:pt x="54361" y="25656"/>
                </a:lnTo>
                <a:lnTo>
                  <a:pt x="25619" y="54425"/>
                </a:lnTo>
                <a:lnTo>
                  <a:pt x="6769" y="90887"/>
                </a:lnTo>
                <a:lnTo>
                  <a:pt x="0" y="132842"/>
                </a:lnTo>
                <a:lnTo>
                  <a:pt x="0" y="3427374"/>
                </a:lnTo>
                <a:lnTo>
                  <a:pt x="6769" y="3469348"/>
                </a:lnTo>
                <a:lnTo>
                  <a:pt x="25619" y="3505800"/>
                </a:lnTo>
                <a:lnTo>
                  <a:pt x="54361" y="3534545"/>
                </a:lnTo>
                <a:lnTo>
                  <a:pt x="90810" y="3553396"/>
                </a:lnTo>
                <a:lnTo>
                  <a:pt x="132778" y="3560165"/>
                </a:lnTo>
                <a:lnTo>
                  <a:pt x="10158945" y="3560165"/>
                </a:lnTo>
                <a:lnTo>
                  <a:pt x="10200949" y="3553396"/>
                </a:lnTo>
                <a:lnTo>
                  <a:pt x="10237417" y="3534545"/>
                </a:lnTo>
                <a:lnTo>
                  <a:pt x="10266168" y="3505800"/>
                </a:lnTo>
                <a:lnTo>
                  <a:pt x="10285019" y="3469348"/>
                </a:lnTo>
                <a:lnTo>
                  <a:pt x="10291787" y="3427374"/>
                </a:lnTo>
                <a:lnTo>
                  <a:pt x="10291787" y="132842"/>
                </a:lnTo>
                <a:lnTo>
                  <a:pt x="10285019" y="90887"/>
                </a:lnTo>
                <a:lnTo>
                  <a:pt x="10266168" y="54425"/>
                </a:lnTo>
                <a:lnTo>
                  <a:pt x="10237417" y="25656"/>
                </a:lnTo>
                <a:lnTo>
                  <a:pt x="10200949" y="6780"/>
                </a:lnTo>
                <a:lnTo>
                  <a:pt x="10158945" y="0"/>
                </a:lnTo>
                <a:close/>
              </a:path>
            </a:pathLst>
          </a:custGeom>
          <a:solidFill>
            <a:srgbClr val="196499"/>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sp>
        <p:nvSpPr>
          <p:cNvPr id="1677" name="Google Shape;1677;p120"/>
          <p:cNvSpPr/>
          <p:nvPr/>
        </p:nvSpPr>
        <p:spPr>
          <a:xfrm>
            <a:off x="1297025" y="1141630"/>
            <a:ext cx="6549900" cy="2233500"/>
          </a:xfrm>
          <a:prstGeom prst="roundRect">
            <a:avLst>
              <a:gd fmla="val 8587" name="adj"/>
            </a:avLst>
          </a:prstGeom>
          <a:solidFill>
            <a:srgbClr val="FFFF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sp>
        <p:nvSpPr>
          <p:cNvPr id="1678" name="Google Shape;1678;p120"/>
          <p:cNvSpPr txBox="1"/>
          <p:nvPr>
            <p:ph type="title"/>
          </p:nvPr>
        </p:nvSpPr>
        <p:spPr>
          <a:xfrm>
            <a:off x="1545450" y="1141525"/>
            <a:ext cx="6108300" cy="2233500"/>
          </a:xfrm>
          <a:prstGeom prst="rect">
            <a:avLst/>
          </a:prstGeom>
        </p:spPr>
        <p:txBody>
          <a:bodyPr anchorCtr="0" anchor="ctr" bIns="0" lIns="0" spcFirstLastPara="1" rIns="0" wrap="square" tIns="0">
            <a:noAutofit/>
          </a:bodyPr>
          <a:lstStyle/>
          <a:p>
            <a:pPr indent="0" lvl="0" marL="0" rtl="0" algn="ctr">
              <a:spcBef>
                <a:spcPts val="0"/>
              </a:spcBef>
              <a:spcAft>
                <a:spcPts val="0"/>
              </a:spcAft>
              <a:buSzPts val="1100"/>
              <a:buNone/>
            </a:pPr>
            <a:r>
              <a:rPr b="1" lang="en" sz="2900">
                <a:solidFill>
                  <a:srgbClr val="196499"/>
                </a:solidFill>
              </a:rPr>
              <a:t>Fund More &amp; Earn More </a:t>
            </a:r>
            <a:r>
              <a:rPr b="1" i="1" lang="en" sz="2900">
                <a:solidFill>
                  <a:srgbClr val="196499"/>
                </a:solidFill>
              </a:rPr>
              <a:t>Exclusive </a:t>
            </a:r>
            <a:r>
              <a:rPr b="1" lang="en" sz="2900">
                <a:solidFill>
                  <a:srgbClr val="196499"/>
                </a:solidFill>
              </a:rPr>
              <a:t>Partner Event: </a:t>
            </a:r>
            <a:br>
              <a:rPr b="1" lang="en" sz="2900">
                <a:solidFill>
                  <a:srgbClr val="0CAE86"/>
                </a:solidFill>
              </a:rPr>
            </a:br>
            <a:r>
              <a:rPr b="1" lang="en" sz="2900">
                <a:solidFill>
                  <a:srgbClr val="0CAE86"/>
                </a:solidFill>
              </a:rPr>
              <a:t>The Funding Revolution Begins…</a:t>
            </a:r>
            <a:endParaRPr b="1" sz="2900">
              <a:solidFill>
                <a:srgbClr val="0CAE86"/>
              </a:solidFill>
            </a:endParaRPr>
          </a:p>
        </p:txBody>
      </p:sp>
      <p:sp>
        <p:nvSpPr>
          <p:cNvPr id="1679" name="Google Shape;1679;p120"/>
          <p:cNvSpPr txBox="1"/>
          <p:nvPr/>
        </p:nvSpPr>
        <p:spPr>
          <a:xfrm>
            <a:off x="624288" y="3563613"/>
            <a:ext cx="7950600" cy="4548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0"/>
              </a:spcBef>
              <a:spcAft>
                <a:spcPts val="1000"/>
              </a:spcAft>
              <a:buNone/>
            </a:pPr>
            <a:r>
              <a:rPr b="1" lang="en" sz="1755">
                <a:solidFill>
                  <a:schemeClr val="lt1"/>
                </a:solidFill>
                <a:latin typeface="Poppins"/>
                <a:ea typeface="Poppins"/>
                <a:cs typeface="Poppins"/>
                <a:sym typeface="Poppins"/>
              </a:rPr>
              <a:t>Maximize Your Earnings with 20 New Funding Programs!</a:t>
            </a:r>
            <a:endParaRPr b="1" sz="1755">
              <a:solidFill>
                <a:schemeClr val="lt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258" name="Shape 258"/>
        <p:cNvGrpSpPr/>
        <p:nvPr/>
      </p:nvGrpSpPr>
      <p:grpSpPr>
        <a:xfrm>
          <a:off x="0" y="0"/>
          <a:ext cx="0" cy="0"/>
          <a:chOff x="0" y="0"/>
          <a:chExt cx="0" cy="0"/>
        </a:xfrm>
      </p:grpSpPr>
      <p:pic>
        <p:nvPicPr>
          <p:cNvPr id="259" name="Google Shape;259;p17" title="AdobeStock_268736974.jpeg"/>
          <p:cNvPicPr preferRelativeResize="0"/>
          <p:nvPr/>
        </p:nvPicPr>
        <p:blipFill rotWithShape="1">
          <a:blip r:embed="rId3">
            <a:alphaModFix/>
          </a:blip>
          <a:srcRect b="0" l="47565" r="8614" t="0"/>
          <a:stretch/>
        </p:blipFill>
        <p:spPr>
          <a:xfrm>
            <a:off x="6031075" y="0"/>
            <a:ext cx="3112924" cy="4734827"/>
          </a:xfrm>
          <a:prstGeom prst="rect">
            <a:avLst/>
          </a:prstGeom>
          <a:noFill/>
          <a:ln>
            <a:noFill/>
          </a:ln>
        </p:spPr>
      </p:pic>
      <p:sp>
        <p:nvSpPr>
          <p:cNvPr id="260" name="Google Shape;260;p1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61" name="Google Shape;261;p1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262" name="Google Shape;262;p1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263" name="Google Shape;263;p17"/>
          <p:cNvSpPr/>
          <p:nvPr/>
        </p:nvSpPr>
        <p:spPr>
          <a:xfrm>
            <a:off x="-494300" y="42255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64" name="Google Shape;264;p17"/>
          <p:cNvSpPr txBox="1"/>
          <p:nvPr/>
        </p:nvSpPr>
        <p:spPr>
          <a:xfrm>
            <a:off x="1279625" y="1956013"/>
            <a:ext cx="4413900" cy="656700"/>
          </a:xfrm>
          <a:prstGeom prst="rect">
            <a:avLst/>
          </a:prstGeom>
          <a:noFill/>
          <a:ln>
            <a:noFill/>
          </a:ln>
        </p:spPr>
        <p:txBody>
          <a:bodyPr anchorCtr="0" anchor="t" bIns="0" lIns="0" spcFirstLastPara="1" rIns="0" wrap="square" tIns="10000">
            <a:spAutoFit/>
          </a:bodyPr>
          <a:lstStyle/>
          <a:p>
            <a:pPr indent="0" lvl="0" marL="12700" rtl="0" algn="l">
              <a:spcBef>
                <a:spcPts val="0"/>
              </a:spcBef>
              <a:spcAft>
                <a:spcPts val="0"/>
              </a:spcAft>
              <a:buClr>
                <a:srgbClr val="000000"/>
              </a:buClr>
              <a:buFont typeface="Arial"/>
              <a:buNone/>
            </a:pPr>
            <a:r>
              <a:rPr lang="en">
                <a:latin typeface="Poppins"/>
                <a:ea typeface="Poppins"/>
                <a:cs typeface="Poppins"/>
                <a:sym typeface="Poppins"/>
              </a:rPr>
              <a:t>The </a:t>
            </a:r>
            <a:r>
              <a:rPr lang="en" u="sng">
                <a:latin typeface="Poppins"/>
                <a:ea typeface="Poppins"/>
                <a:cs typeface="Poppins"/>
                <a:sym typeface="Poppins"/>
              </a:rPr>
              <a:t>number of new businesses is exponentially increasing</a:t>
            </a:r>
            <a:r>
              <a:rPr lang="en">
                <a:latin typeface="Poppins"/>
                <a:ea typeface="Poppins"/>
                <a:cs typeface="Poppins"/>
                <a:sym typeface="Poppins"/>
              </a:rPr>
              <a:t>, and so is their demand to obtain capital for survival</a:t>
            </a:r>
            <a:endParaRPr sz="1400">
              <a:solidFill>
                <a:srgbClr val="000000"/>
              </a:solidFill>
              <a:latin typeface="Poppins"/>
              <a:ea typeface="Poppins"/>
              <a:cs typeface="Poppins"/>
              <a:sym typeface="Poppins"/>
            </a:endParaRPr>
          </a:p>
        </p:txBody>
      </p:sp>
      <p:sp>
        <p:nvSpPr>
          <p:cNvPr id="265" name="Google Shape;265;p17"/>
          <p:cNvSpPr/>
          <p:nvPr/>
        </p:nvSpPr>
        <p:spPr>
          <a:xfrm>
            <a:off x="523009" y="1936754"/>
            <a:ext cx="539700" cy="539400"/>
          </a:xfrm>
          <a:prstGeom prst="ellipse">
            <a:avLst/>
          </a:prstGeom>
          <a:solidFill>
            <a:srgbClr val="0CAE86"/>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400">
              <a:solidFill>
                <a:srgbClr val="FFFFFF"/>
              </a:solidFill>
              <a:latin typeface="Poppins"/>
              <a:ea typeface="Poppins"/>
              <a:cs typeface="Poppins"/>
              <a:sym typeface="Poppins"/>
            </a:endParaRPr>
          </a:p>
        </p:txBody>
      </p:sp>
      <p:sp>
        <p:nvSpPr>
          <p:cNvPr id="266" name="Google Shape;266;p17"/>
          <p:cNvSpPr txBox="1"/>
          <p:nvPr/>
        </p:nvSpPr>
        <p:spPr>
          <a:xfrm>
            <a:off x="1289625" y="2908824"/>
            <a:ext cx="4413900" cy="441000"/>
          </a:xfrm>
          <a:prstGeom prst="rect">
            <a:avLst/>
          </a:prstGeom>
          <a:noFill/>
          <a:ln>
            <a:noFill/>
          </a:ln>
        </p:spPr>
        <p:txBody>
          <a:bodyPr anchorCtr="0" anchor="t" bIns="0" lIns="0" spcFirstLastPara="1" rIns="0" wrap="square" tIns="10000">
            <a:spAutoFit/>
          </a:bodyPr>
          <a:lstStyle/>
          <a:p>
            <a:pPr indent="0" lvl="0" marL="0" marR="0" rtl="0" algn="l">
              <a:spcBef>
                <a:spcPts val="0"/>
              </a:spcBef>
              <a:spcAft>
                <a:spcPts val="0"/>
              </a:spcAft>
              <a:buClr>
                <a:srgbClr val="000000"/>
              </a:buClr>
              <a:buFont typeface="Arial"/>
              <a:buNone/>
            </a:pPr>
            <a:r>
              <a:rPr lang="en">
                <a:latin typeface="Poppins"/>
                <a:ea typeface="Poppins"/>
                <a:cs typeface="Poppins"/>
                <a:sym typeface="Poppins"/>
              </a:rPr>
              <a:t>The answer to this demand is </a:t>
            </a:r>
            <a:r>
              <a:rPr b="1" lang="en">
                <a:latin typeface="Poppins"/>
                <a:ea typeface="Poppins"/>
                <a:cs typeface="Poppins"/>
                <a:sym typeface="Poppins"/>
              </a:rPr>
              <a:t>more ways for business owners to secure capital</a:t>
            </a:r>
            <a:endParaRPr>
              <a:latin typeface="Poppins"/>
              <a:ea typeface="Poppins"/>
              <a:cs typeface="Poppins"/>
              <a:sym typeface="Poppins"/>
            </a:endParaRPr>
          </a:p>
        </p:txBody>
      </p:sp>
      <p:sp>
        <p:nvSpPr>
          <p:cNvPr id="267" name="Google Shape;267;p17"/>
          <p:cNvSpPr/>
          <p:nvPr/>
        </p:nvSpPr>
        <p:spPr>
          <a:xfrm>
            <a:off x="523009" y="2847922"/>
            <a:ext cx="539700" cy="539400"/>
          </a:xfrm>
          <a:prstGeom prst="ellipse">
            <a:avLst/>
          </a:prstGeom>
          <a:solidFill>
            <a:srgbClr val="0CAE86"/>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400">
              <a:solidFill>
                <a:srgbClr val="FFFFFF"/>
              </a:solidFill>
              <a:latin typeface="Poppins"/>
              <a:ea typeface="Poppins"/>
              <a:cs typeface="Poppins"/>
              <a:sym typeface="Poppins"/>
            </a:endParaRPr>
          </a:p>
        </p:txBody>
      </p:sp>
      <p:sp>
        <p:nvSpPr>
          <p:cNvPr id="268" name="Google Shape;268;p17"/>
          <p:cNvSpPr txBox="1"/>
          <p:nvPr/>
        </p:nvSpPr>
        <p:spPr>
          <a:xfrm>
            <a:off x="1289626" y="3667547"/>
            <a:ext cx="4413900" cy="656100"/>
          </a:xfrm>
          <a:prstGeom prst="rect">
            <a:avLst/>
          </a:prstGeom>
          <a:noFill/>
          <a:ln>
            <a:noFill/>
          </a:ln>
        </p:spPr>
        <p:txBody>
          <a:bodyPr anchorCtr="0" anchor="t" bIns="0" lIns="0" spcFirstLastPara="1" rIns="0" wrap="square" tIns="9525">
            <a:spAutoFit/>
          </a:bodyPr>
          <a:lstStyle/>
          <a:p>
            <a:pPr indent="0" lvl="0" marL="12700" rtl="0" algn="l">
              <a:spcBef>
                <a:spcPts val="0"/>
              </a:spcBef>
              <a:spcAft>
                <a:spcPts val="0"/>
              </a:spcAft>
              <a:buClr>
                <a:srgbClr val="000000"/>
              </a:buClr>
              <a:buFont typeface="Arial"/>
              <a:buNone/>
            </a:pPr>
            <a:r>
              <a:rPr lang="en">
                <a:latin typeface="Poppins"/>
                <a:ea typeface="Poppins"/>
                <a:cs typeface="Poppins"/>
                <a:sym typeface="Poppins"/>
              </a:rPr>
              <a:t>… and to develop a </a:t>
            </a:r>
            <a:r>
              <a:rPr lang="en" u="sng">
                <a:latin typeface="Poppins"/>
                <a:ea typeface="Poppins"/>
                <a:cs typeface="Poppins"/>
                <a:sym typeface="Poppins"/>
              </a:rPr>
              <a:t>funding blueprint</a:t>
            </a:r>
            <a:r>
              <a:rPr lang="en">
                <a:latin typeface="Poppins"/>
                <a:ea typeface="Poppins"/>
                <a:cs typeface="Poppins"/>
                <a:sym typeface="Poppins"/>
              </a:rPr>
              <a:t> plan to get capital NOW, while setting up the business longer-term to get optimal capital </a:t>
            </a:r>
            <a:endParaRPr>
              <a:latin typeface="Poppins"/>
              <a:ea typeface="Poppins"/>
              <a:cs typeface="Poppins"/>
              <a:sym typeface="Poppins"/>
            </a:endParaRPr>
          </a:p>
        </p:txBody>
      </p:sp>
      <p:sp>
        <p:nvSpPr>
          <p:cNvPr id="269" name="Google Shape;269;p17"/>
          <p:cNvSpPr/>
          <p:nvPr/>
        </p:nvSpPr>
        <p:spPr>
          <a:xfrm>
            <a:off x="523009" y="3598689"/>
            <a:ext cx="539700" cy="539400"/>
          </a:xfrm>
          <a:prstGeom prst="ellipse">
            <a:avLst/>
          </a:prstGeom>
          <a:solidFill>
            <a:srgbClr val="0CAE8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b="1" sz="1400">
              <a:solidFill>
                <a:srgbClr val="FFFFFF"/>
              </a:solidFill>
              <a:latin typeface="Poppins"/>
              <a:ea typeface="Poppins"/>
              <a:cs typeface="Poppins"/>
              <a:sym typeface="Poppins"/>
            </a:endParaRPr>
          </a:p>
        </p:txBody>
      </p:sp>
      <p:sp>
        <p:nvSpPr>
          <p:cNvPr id="270" name="Google Shape;270;p17"/>
          <p:cNvSpPr txBox="1"/>
          <p:nvPr/>
        </p:nvSpPr>
        <p:spPr>
          <a:xfrm>
            <a:off x="505519" y="570675"/>
            <a:ext cx="7847700" cy="10815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3300">
                <a:solidFill>
                  <a:srgbClr val="0CAE87"/>
                </a:solidFill>
                <a:latin typeface="Poppins"/>
                <a:ea typeface="Poppins"/>
                <a:cs typeface="Poppins"/>
                <a:sym typeface="Poppins"/>
              </a:rPr>
              <a:t>The Solution</a:t>
            </a:r>
            <a:r>
              <a:rPr b="1" lang="en" sz="3300">
                <a:solidFill>
                  <a:srgbClr val="175B8B"/>
                </a:solidFill>
                <a:latin typeface="Poppins"/>
                <a:ea typeface="Poppins"/>
                <a:cs typeface="Poppins"/>
                <a:sym typeface="Poppins"/>
              </a:rPr>
              <a:t> to the </a:t>
            </a:r>
            <a:br>
              <a:rPr b="1" lang="en" sz="3300">
                <a:solidFill>
                  <a:srgbClr val="175B8B"/>
                </a:solidFill>
                <a:latin typeface="Poppins"/>
                <a:ea typeface="Poppins"/>
                <a:cs typeface="Poppins"/>
                <a:sym typeface="Poppins"/>
              </a:rPr>
            </a:br>
            <a:r>
              <a:rPr b="1" lang="en" sz="3300">
                <a:solidFill>
                  <a:srgbClr val="175B8B"/>
                </a:solidFill>
                <a:latin typeface="Poppins"/>
                <a:ea typeface="Poppins"/>
                <a:cs typeface="Poppins"/>
                <a:sym typeface="Poppins"/>
              </a:rPr>
              <a:t>Funding Demand Surge</a:t>
            </a:r>
            <a:endParaRPr b="1" sz="3300">
              <a:solidFill>
                <a:srgbClr val="175B8B"/>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274" name="Shape 274"/>
        <p:cNvGrpSpPr/>
        <p:nvPr/>
      </p:nvGrpSpPr>
      <p:grpSpPr>
        <a:xfrm>
          <a:off x="0" y="0"/>
          <a:ext cx="0" cy="0"/>
          <a:chOff x="0" y="0"/>
          <a:chExt cx="0" cy="0"/>
        </a:xfrm>
      </p:grpSpPr>
      <p:pic>
        <p:nvPicPr>
          <p:cNvPr id="275" name="Google Shape;275;p18" title="AdobeStock_80848415.jpeg"/>
          <p:cNvPicPr preferRelativeResize="0"/>
          <p:nvPr/>
        </p:nvPicPr>
        <p:blipFill rotWithShape="1">
          <a:blip r:embed="rId3">
            <a:alphaModFix/>
          </a:blip>
          <a:srcRect b="18533" l="36245" r="28055" t="0"/>
          <a:stretch/>
        </p:blipFill>
        <p:spPr>
          <a:xfrm>
            <a:off x="0" y="0"/>
            <a:ext cx="3112924" cy="4734827"/>
          </a:xfrm>
          <a:prstGeom prst="rect">
            <a:avLst/>
          </a:prstGeom>
          <a:noFill/>
          <a:ln>
            <a:noFill/>
          </a:ln>
        </p:spPr>
      </p:pic>
      <p:sp>
        <p:nvSpPr>
          <p:cNvPr id="276" name="Google Shape;276;p1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77" name="Google Shape;277;p1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278" name="Google Shape;278;p1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279" name="Google Shape;279;p18"/>
          <p:cNvSpPr/>
          <p:nvPr/>
        </p:nvSpPr>
        <p:spPr>
          <a:xfrm>
            <a:off x="-494300" y="42255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80" name="Google Shape;280;p18"/>
          <p:cNvSpPr txBox="1"/>
          <p:nvPr/>
        </p:nvSpPr>
        <p:spPr>
          <a:xfrm>
            <a:off x="3504650" y="1211050"/>
            <a:ext cx="5133900" cy="3088500"/>
          </a:xfrm>
          <a:prstGeom prst="rect">
            <a:avLst/>
          </a:prstGeom>
          <a:noFill/>
          <a:ln>
            <a:noFill/>
          </a:ln>
        </p:spPr>
        <p:txBody>
          <a:bodyPr anchorCtr="0" anchor="t" bIns="0" lIns="0" spcFirstLastPara="1" rIns="0" wrap="square" tIns="10000">
            <a:spAutoFit/>
          </a:bodyPr>
          <a:lstStyle/>
          <a:p>
            <a:pPr indent="-355600" lvl="0" marL="342900" rtl="0" algn="l">
              <a:lnSpc>
                <a:spcPct val="115000"/>
              </a:lnSpc>
              <a:spcBef>
                <a:spcPts val="1200"/>
              </a:spcBef>
              <a:spcAft>
                <a:spcPts val="0"/>
              </a:spcAft>
              <a:buClr>
                <a:srgbClr val="333333"/>
              </a:buClr>
              <a:buSzPts val="1600"/>
              <a:buChar char="●"/>
            </a:pPr>
            <a:r>
              <a:rPr lang="en" sz="1600">
                <a:solidFill>
                  <a:srgbClr val="333333"/>
                </a:solidFill>
                <a:latin typeface="Poppins"/>
                <a:ea typeface="Poppins"/>
                <a:cs typeface="Poppins"/>
                <a:sym typeface="Poppins"/>
              </a:rPr>
              <a:t>We’ve long sought to offer </a:t>
            </a:r>
            <a:r>
              <a:rPr b="1" lang="en" sz="1600">
                <a:solidFill>
                  <a:srgbClr val="333333"/>
                </a:solidFill>
                <a:latin typeface="Poppins"/>
                <a:ea typeface="Poppins"/>
                <a:cs typeface="Poppins"/>
                <a:sym typeface="Poppins"/>
              </a:rPr>
              <a:t>all funding types </a:t>
            </a:r>
            <a:br>
              <a:rPr b="1" lang="en" sz="1600">
                <a:solidFill>
                  <a:srgbClr val="333333"/>
                </a:solidFill>
                <a:latin typeface="Poppins"/>
                <a:ea typeface="Poppins"/>
                <a:cs typeface="Poppins"/>
                <a:sym typeface="Poppins"/>
              </a:rPr>
            </a:br>
            <a:r>
              <a:rPr lang="en" sz="1600">
                <a:solidFill>
                  <a:srgbClr val="333333"/>
                </a:solidFill>
                <a:latin typeface="Poppins"/>
                <a:ea typeface="Poppins"/>
                <a:cs typeface="Poppins"/>
                <a:sym typeface="Poppins"/>
              </a:rPr>
              <a:t>to borrowers</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But, human capacity to remember all funding programs and qualifications has limited our ability to do it</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Char char="●"/>
            </a:pPr>
            <a:r>
              <a:rPr lang="en" sz="1600">
                <a:solidFill>
                  <a:srgbClr val="333333"/>
                </a:solidFill>
                <a:latin typeface="Poppins"/>
                <a:ea typeface="Poppins"/>
                <a:cs typeface="Poppins"/>
                <a:sym typeface="Poppins"/>
              </a:rPr>
              <a:t>Our brand new </a:t>
            </a:r>
            <a:r>
              <a:rPr b="1" lang="en" sz="1600">
                <a:solidFill>
                  <a:srgbClr val="333333"/>
                </a:solidFill>
                <a:latin typeface="Poppins"/>
                <a:ea typeface="Poppins"/>
                <a:cs typeface="Poppins"/>
                <a:sym typeface="Poppins"/>
              </a:rPr>
              <a:t>SmartFund AI </a:t>
            </a:r>
            <a:r>
              <a:rPr lang="en" sz="1600">
                <a:solidFill>
                  <a:srgbClr val="333333"/>
                </a:solidFill>
                <a:latin typeface="Poppins"/>
                <a:ea typeface="Poppins"/>
                <a:cs typeface="Poppins"/>
                <a:sym typeface="Poppins"/>
              </a:rPr>
              <a:t>fixes that</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For the first time ever, there’s a now a solution for a customer to </a:t>
            </a:r>
            <a:r>
              <a:rPr lang="en" sz="1600" u="sng">
                <a:solidFill>
                  <a:srgbClr val="333333"/>
                </a:solidFill>
                <a:latin typeface="Poppins"/>
                <a:ea typeface="Poppins"/>
                <a:cs typeface="Poppins"/>
                <a:sym typeface="Poppins"/>
              </a:rPr>
              <a:t>qualify for ALL funding programs in one place</a:t>
            </a:r>
            <a:endParaRPr sz="1600" u="sng">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Some we offer them direct, others we guide them direct to the source</a:t>
            </a:r>
            <a:endParaRPr sz="1900">
              <a:latin typeface="Poppins"/>
              <a:ea typeface="Poppins"/>
              <a:cs typeface="Poppins"/>
              <a:sym typeface="Poppins"/>
            </a:endParaRPr>
          </a:p>
        </p:txBody>
      </p:sp>
      <p:sp>
        <p:nvSpPr>
          <p:cNvPr id="281" name="Google Shape;281;p18"/>
          <p:cNvSpPr txBox="1"/>
          <p:nvPr/>
        </p:nvSpPr>
        <p:spPr>
          <a:xfrm>
            <a:off x="3504648" y="494475"/>
            <a:ext cx="5275500" cy="5736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3300">
                <a:solidFill>
                  <a:srgbClr val="196499"/>
                </a:solidFill>
                <a:latin typeface="Poppins"/>
                <a:ea typeface="Poppins"/>
                <a:cs typeface="Poppins"/>
                <a:sym typeface="Poppins"/>
              </a:rPr>
              <a:t>SmartFund Ai</a:t>
            </a:r>
            <a:endParaRPr b="1" sz="3300">
              <a:solidFill>
                <a:srgbClr val="196499"/>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285" name="Shape 285"/>
        <p:cNvGrpSpPr/>
        <p:nvPr/>
      </p:nvGrpSpPr>
      <p:grpSpPr>
        <a:xfrm>
          <a:off x="0" y="0"/>
          <a:ext cx="0" cy="0"/>
          <a:chOff x="0" y="0"/>
          <a:chExt cx="0" cy="0"/>
        </a:xfrm>
      </p:grpSpPr>
      <p:pic>
        <p:nvPicPr>
          <p:cNvPr id="286" name="Google Shape;286;p19" title="AdobeStock_461500603.jpeg"/>
          <p:cNvPicPr preferRelativeResize="0"/>
          <p:nvPr/>
        </p:nvPicPr>
        <p:blipFill rotWithShape="1">
          <a:blip r:embed="rId3">
            <a:alphaModFix/>
          </a:blip>
          <a:srcRect b="0" l="10402" r="45778" t="0"/>
          <a:stretch/>
        </p:blipFill>
        <p:spPr>
          <a:xfrm>
            <a:off x="0" y="0"/>
            <a:ext cx="3112924" cy="4734827"/>
          </a:xfrm>
          <a:prstGeom prst="rect">
            <a:avLst/>
          </a:prstGeom>
          <a:noFill/>
          <a:ln>
            <a:noFill/>
          </a:ln>
        </p:spPr>
      </p:pic>
      <p:sp>
        <p:nvSpPr>
          <p:cNvPr id="287" name="Google Shape;287;p1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88" name="Google Shape;288;p1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289" name="Google Shape;289;p1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290" name="Google Shape;290;p19"/>
          <p:cNvSpPr/>
          <p:nvPr/>
        </p:nvSpPr>
        <p:spPr>
          <a:xfrm>
            <a:off x="-494300" y="42255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91" name="Google Shape;291;p19"/>
          <p:cNvSpPr txBox="1"/>
          <p:nvPr/>
        </p:nvSpPr>
        <p:spPr>
          <a:xfrm>
            <a:off x="3504650" y="1211050"/>
            <a:ext cx="5133900" cy="2805300"/>
          </a:xfrm>
          <a:prstGeom prst="rect">
            <a:avLst/>
          </a:prstGeom>
          <a:noFill/>
          <a:ln>
            <a:noFill/>
          </a:ln>
        </p:spPr>
        <p:txBody>
          <a:bodyPr anchorCtr="0" anchor="t" bIns="0" lIns="0" spcFirstLastPara="1" rIns="0" wrap="square" tIns="10000">
            <a:spAutoFit/>
          </a:bodyPr>
          <a:lstStyle/>
          <a:p>
            <a:pPr indent="-355600" lvl="0" marL="342900" rtl="0" algn="l">
              <a:lnSpc>
                <a:spcPct val="115000"/>
              </a:lnSpc>
              <a:spcBef>
                <a:spcPts val="1200"/>
              </a:spcBef>
              <a:spcAft>
                <a:spcPts val="0"/>
              </a:spcAft>
              <a:buClr>
                <a:srgbClr val="333333"/>
              </a:buClr>
              <a:buSzPts val="1600"/>
              <a:buChar char="●"/>
            </a:pPr>
            <a:r>
              <a:rPr lang="en" sz="1600">
                <a:solidFill>
                  <a:srgbClr val="333333"/>
                </a:solidFill>
                <a:latin typeface="Poppins"/>
                <a:ea typeface="Poppins"/>
                <a:cs typeface="Poppins"/>
                <a:sym typeface="Poppins"/>
              </a:rPr>
              <a:t>This lets us now </a:t>
            </a:r>
            <a:r>
              <a:rPr b="1" lang="en" sz="1600">
                <a:solidFill>
                  <a:srgbClr val="333333"/>
                </a:solidFill>
                <a:latin typeface="Poppins"/>
                <a:ea typeface="Poppins"/>
                <a:cs typeface="Poppins"/>
                <a:sym typeface="Poppins"/>
              </a:rPr>
              <a:t>get more customers funded</a:t>
            </a:r>
            <a:endParaRPr b="1"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And get </a:t>
            </a:r>
            <a:r>
              <a:rPr lang="en" sz="1600" u="sng">
                <a:solidFill>
                  <a:srgbClr val="333333"/>
                </a:solidFill>
                <a:latin typeface="Poppins"/>
                <a:ea typeface="Poppins"/>
                <a:cs typeface="Poppins"/>
                <a:sym typeface="Poppins"/>
              </a:rPr>
              <a:t>even more financing</a:t>
            </a:r>
            <a:r>
              <a:rPr lang="en" sz="1600">
                <a:solidFill>
                  <a:srgbClr val="333333"/>
                </a:solidFill>
                <a:latin typeface="Poppins"/>
                <a:ea typeface="Poppins"/>
                <a:cs typeface="Poppins"/>
                <a:sym typeface="Poppins"/>
              </a:rPr>
              <a:t> for </a:t>
            </a:r>
            <a:br>
              <a:rPr lang="en" sz="1600">
                <a:solidFill>
                  <a:srgbClr val="333333"/>
                </a:solidFill>
                <a:latin typeface="Poppins"/>
                <a:ea typeface="Poppins"/>
                <a:cs typeface="Poppins"/>
                <a:sym typeface="Poppins"/>
              </a:rPr>
            </a:br>
            <a:r>
              <a:rPr lang="en" sz="1600">
                <a:solidFill>
                  <a:srgbClr val="333333"/>
                </a:solidFill>
                <a:latin typeface="Poppins"/>
                <a:ea typeface="Poppins"/>
                <a:cs typeface="Poppins"/>
                <a:sym typeface="Poppins"/>
              </a:rPr>
              <a:t>those customers</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Char char="●"/>
            </a:pPr>
            <a:r>
              <a:rPr b="1" lang="en" sz="1600">
                <a:solidFill>
                  <a:srgbClr val="333333"/>
                </a:solidFill>
                <a:latin typeface="Poppins"/>
                <a:ea typeface="Poppins"/>
                <a:cs typeface="Poppins"/>
                <a:sym typeface="Poppins"/>
              </a:rPr>
              <a:t>Funding Stacking </a:t>
            </a:r>
            <a:r>
              <a:rPr lang="en" sz="1600">
                <a:solidFill>
                  <a:srgbClr val="333333"/>
                </a:solidFill>
                <a:latin typeface="Poppins"/>
                <a:ea typeface="Poppins"/>
                <a:cs typeface="Poppins"/>
                <a:sym typeface="Poppins"/>
              </a:rPr>
              <a:t>will get clients even </a:t>
            </a:r>
            <a:br>
              <a:rPr lang="en" sz="1600">
                <a:solidFill>
                  <a:srgbClr val="333333"/>
                </a:solidFill>
                <a:latin typeface="Poppins"/>
                <a:ea typeface="Poppins"/>
                <a:cs typeface="Poppins"/>
                <a:sym typeface="Poppins"/>
              </a:rPr>
            </a:br>
            <a:r>
              <a:rPr lang="en" sz="1600">
                <a:solidFill>
                  <a:srgbClr val="333333"/>
                </a:solidFill>
                <a:latin typeface="Poppins"/>
                <a:ea typeface="Poppins"/>
                <a:cs typeface="Poppins"/>
                <a:sym typeface="Poppins"/>
              </a:rPr>
              <a:t>more funding </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This applies to those looking for startup, and growth capital</a:t>
            </a:r>
            <a:endParaRPr sz="1600">
              <a:solidFill>
                <a:srgbClr val="333333"/>
              </a:solidFill>
              <a:latin typeface="Poppins"/>
              <a:ea typeface="Poppins"/>
              <a:cs typeface="Poppins"/>
              <a:sym typeface="Poppins"/>
            </a:endParaRPr>
          </a:p>
          <a:p>
            <a:pPr indent="-355600" lvl="0" marL="342900" rtl="0" algn="l">
              <a:lnSpc>
                <a:spcPct val="115000"/>
              </a:lnSpc>
              <a:spcBef>
                <a:spcPts val="0"/>
              </a:spcBef>
              <a:spcAft>
                <a:spcPts val="0"/>
              </a:spcAft>
              <a:buClr>
                <a:srgbClr val="333333"/>
              </a:buClr>
              <a:buSzPts val="1600"/>
              <a:buFont typeface="Poppins"/>
              <a:buChar char="●"/>
            </a:pPr>
            <a:r>
              <a:rPr lang="en" sz="1600">
                <a:solidFill>
                  <a:srgbClr val="333333"/>
                </a:solidFill>
                <a:latin typeface="Poppins"/>
                <a:ea typeface="Poppins"/>
                <a:cs typeface="Poppins"/>
                <a:sym typeface="Poppins"/>
              </a:rPr>
              <a:t>And those looking for major expansion capital, acquisition capital to buy an existing business or franchise</a:t>
            </a:r>
            <a:endParaRPr sz="2100">
              <a:solidFill>
                <a:srgbClr val="333333"/>
              </a:solidFill>
              <a:latin typeface="Poppins"/>
              <a:ea typeface="Poppins"/>
              <a:cs typeface="Poppins"/>
              <a:sym typeface="Poppins"/>
            </a:endParaRPr>
          </a:p>
        </p:txBody>
      </p:sp>
      <p:sp>
        <p:nvSpPr>
          <p:cNvPr id="292" name="Google Shape;292;p19"/>
          <p:cNvSpPr txBox="1"/>
          <p:nvPr/>
        </p:nvSpPr>
        <p:spPr>
          <a:xfrm>
            <a:off x="3504648" y="494475"/>
            <a:ext cx="5275500" cy="5736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3300">
                <a:solidFill>
                  <a:srgbClr val="196499"/>
                </a:solidFill>
                <a:latin typeface="Poppins"/>
                <a:ea typeface="Poppins"/>
                <a:cs typeface="Poppins"/>
                <a:sym typeface="Poppins"/>
              </a:rPr>
              <a:t>SmartFund Ai</a:t>
            </a:r>
            <a:endParaRPr b="1" sz="3300">
              <a:solidFill>
                <a:srgbClr val="196499"/>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296" name="Shape 296"/>
        <p:cNvGrpSpPr/>
        <p:nvPr/>
      </p:nvGrpSpPr>
      <p:grpSpPr>
        <a:xfrm>
          <a:off x="0" y="0"/>
          <a:ext cx="0" cy="0"/>
          <a:chOff x="0" y="0"/>
          <a:chExt cx="0" cy="0"/>
        </a:xfrm>
      </p:grpSpPr>
      <p:sp>
        <p:nvSpPr>
          <p:cNvPr id="297" name="Google Shape;297;p2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98" name="Google Shape;298;p20"/>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299" name="Google Shape;299;p2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300" name="Google Shape;300;p20"/>
          <p:cNvSpPr/>
          <p:nvPr/>
        </p:nvSpPr>
        <p:spPr>
          <a:xfrm>
            <a:off x="-494300" y="9433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01" name="Google Shape;301;p20"/>
          <p:cNvSpPr txBox="1"/>
          <p:nvPr/>
        </p:nvSpPr>
        <p:spPr>
          <a:xfrm>
            <a:off x="505525" y="2294375"/>
            <a:ext cx="4181400" cy="1561800"/>
          </a:xfrm>
          <a:prstGeom prst="rect">
            <a:avLst/>
          </a:prstGeom>
          <a:noFill/>
          <a:ln>
            <a:noFill/>
          </a:ln>
        </p:spPr>
        <p:txBody>
          <a:bodyPr anchorCtr="0" anchor="t" bIns="0" lIns="0" spcFirstLastPara="1" rIns="0" wrap="square" tIns="10000">
            <a:spAutoFit/>
          </a:bodyPr>
          <a:lstStyle/>
          <a:p>
            <a:pPr indent="-368300" lvl="0" marL="342900" rtl="0" algn="l">
              <a:lnSpc>
                <a:spcPct val="115000"/>
              </a:lnSpc>
              <a:spcBef>
                <a:spcPts val="1200"/>
              </a:spcBef>
              <a:spcAft>
                <a:spcPts val="0"/>
              </a:spcAft>
              <a:buClr>
                <a:srgbClr val="333333"/>
              </a:buClr>
              <a:buSzPts val="1800"/>
              <a:buChar char="●"/>
            </a:pPr>
            <a:r>
              <a:rPr lang="en" sz="1800">
                <a:solidFill>
                  <a:srgbClr val="333333"/>
                </a:solidFill>
                <a:latin typeface="Poppins"/>
                <a:ea typeface="Poppins"/>
                <a:cs typeface="Poppins"/>
                <a:sym typeface="Poppins"/>
              </a:rPr>
              <a:t>To get more funding for more customers, we need</a:t>
            </a:r>
            <a:r>
              <a:rPr b="1" lang="en" sz="1800">
                <a:solidFill>
                  <a:srgbClr val="333333"/>
                </a:solidFill>
                <a:latin typeface="Poppins"/>
                <a:ea typeface="Poppins"/>
                <a:cs typeface="Poppins"/>
                <a:sym typeface="Poppins"/>
              </a:rPr>
              <a:t> more funding programs</a:t>
            </a:r>
            <a:endParaRPr b="1" sz="1800">
              <a:solidFill>
                <a:srgbClr val="333333"/>
              </a:solidFill>
              <a:latin typeface="Poppins"/>
              <a:ea typeface="Poppins"/>
              <a:cs typeface="Poppins"/>
              <a:sym typeface="Poppins"/>
            </a:endParaRPr>
          </a:p>
          <a:p>
            <a:pPr indent="-368300" lvl="0" marL="342900" rtl="0" algn="l">
              <a:lnSpc>
                <a:spcPct val="115000"/>
              </a:lnSpc>
              <a:spcBef>
                <a:spcPts val="0"/>
              </a:spcBef>
              <a:spcAft>
                <a:spcPts val="0"/>
              </a:spcAft>
              <a:buClr>
                <a:srgbClr val="333333"/>
              </a:buClr>
              <a:buSzPts val="1800"/>
              <a:buFont typeface="Poppins"/>
              <a:buChar char="●"/>
            </a:pPr>
            <a:r>
              <a:rPr lang="en" sz="1800">
                <a:solidFill>
                  <a:srgbClr val="333333"/>
                </a:solidFill>
                <a:latin typeface="Poppins"/>
                <a:ea typeface="Poppins"/>
                <a:cs typeface="Poppins"/>
                <a:sym typeface="Poppins"/>
              </a:rPr>
              <a:t>Here’s a look at our expanded funding arsenal:</a:t>
            </a:r>
            <a:endParaRPr sz="1800">
              <a:latin typeface="Poppins"/>
              <a:ea typeface="Poppins"/>
              <a:cs typeface="Poppins"/>
              <a:sym typeface="Poppins"/>
            </a:endParaRPr>
          </a:p>
        </p:txBody>
      </p:sp>
      <p:sp>
        <p:nvSpPr>
          <p:cNvPr id="302" name="Google Shape;302;p20"/>
          <p:cNvSpPr txBox="1"/>
          <p:nvPr/>
        </p:nvSpPr>
        <p:spPr>
          <a:xfrm>
            <a:off x="505522" y="858375"/>
            <a:ext cx="3907800" cy="1327800"/>
          </a:xfrm>
          <a:prstGeom prst="rect">
            <a:avLst/>
          </a:prstGeom>
          <a:noFill/>
          <a:ln>
            <a:noFill/>
          </a:ln>
        </p:spPr>
        <p:txBody>
          <a:bodyPr anchorCtr="0" anchor="t" bIns="0" lIns="0" spcFirstLastPara="1" rIns="0" wrap="square" tIns="65050">
            <a:spAutoFit/>
          </a:bodyPr>
          <a:lstStyle/>
          <a:p>
            <a:pPr indent="0" lvl="0" marL="0" rtl="0" algn="l">
              <a:spcBef>
                <a:spcPts val="0"/>
              </a:spcBef>
              <a:spcAft>
                <a:spcPts val="0"/>
              </a:spcAft>
              <a:buNone/>
            </a:pPr>
            <a:r>
              <a:rPr b="1" lang="en" sz="4100">
                <a:solidFill>
                  <a:srgbClr val="175B8B"/>
                </a:solidFill>
                <a:latin typeface="Poppins"/>
                <a:ea typeface="Poppins"/>
                <a:cs typeface="Poppins"/>
                <a:sym typeface="Poppins"/>
              </a:rPr>
              <a:t>All Funding </a:t>
            </a:r>
            <a:br>
              <a:rPr b="1" lang="en" sz="4100">
                <a:solidFill>
                  <a:srgbClr val="175B8B"/>
                </a:solidFill>
                <a:latin typeface="Poppins"/>
                <a:ea typeface="Poppins"/>
                <a:cs typeface="Poppins"/>
                <a:sym typeface="Poppins"/>
              </a:rPr>
            </a:br>
            <a:r>
              <a:rPr b="1" lang="en" sz="4100">
                <a:solidFill>
                  <a:srgbClr val="0CAE86"/>
                </a:solidFill>
                <a:latin typeface="Poppins"/>
                <a:ea typeface="Poppins"/>
                <a:cs typeface="Poppins"/>
                <a:sym typeface="Poppins"/>
              </a:rPr>
              <a:t>In One Place</a:t>
            </a:r>
            <a:endParaRPr b="1" sz="4100">
              <a:solidFill>
                <a:srgbClr val="0CAE86"/>
              </a:solidFill>
              <a:latin typeface="Poppins"/>
              <a:ea typeface="Poppins"/>
              <a:cs typeface="Poppins"/>
              <a:sym typeface="Poppins"/>
            </a:endParaRPr>
          </a:p>
        </p:txBody>
      </p:sp>
      <p:pic>
        <p:nvPicPr>
          <p:cNvPr id="303" name="Google Shape;303;p20" title="AdobeStock_290925022.jpeg"/>
          <p:cNvPicPr preferRelativeResize="0"/>
          <p:nvPr/>
        </p:nvPicPr>
        <p:blipFill rotWithShape="1">
          <a:blip r:embed="rId4">
            <a:alphaModFix/>
          </a:blip>
          <a:srcRect b="0" l="20086" r="15263" t="0"/>
          <a:stretch/>
        </p:blipFill>
        <p:spPr>
          <a:xfrm>
            <a:off x="4808425" y="406250"/>
            <a:ext cx="3799800" cy="3917400"/>
          </a:xfrm>
          <a:prstGeom prst="roundRect">
            <a:avLst>
              <a:gd fmla="val 9748"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07" name="Shape 307"/>
        <p:cNvGrpSpPr/>
        <p:nvPr/>
      </p:nvGrpSpPr>
      <p:grpSpPr>
        <a:xfrm>
          <a:off x="0" y="0"/>
          <a:ext cx="0" cy="0"/>
          <a:chOff x="0" y="0"/>
          <a:chExt cx="0" cy="0"/>
        </a:xfrm>
      </p:grpSpPr>
      <p:sp>
        <p:nvSpPr>
          <p:cNvPr id="308" name="Google Shape;308;p21"/>
          <p:cNvSpPr/>
          <p:nvPr/>
        </p:nvSpPr>
        <p:spPr>
          <a:xfrm>
            <a:off x="-3094" y="6061"/>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09" name="Google Shape;309;p21" title="AdobeStock_285891990.jpeg"/>
          <p:cNvPicPr preferRelativeResize="0"/>
          <p:nvPr/>
        </p:nvPicPr>
        <p:blipFill rotWithShape="1">
          <a:blip r:embed="rId3">
            <a:alphaModFix amt="70000"/>
          </a:blip>
          <a:srcRect b="29282" l="0" r="0" t="29282"/>
          <a:stretch/>
        </p:blipFill>
        <p:spPr>
          <a:xfrm>
            <a:off x="-68713" y="-6062"/>
            <a:ext cx="9275223" cy="2560624"/>
          </a:xfrm>
          <a:prstGeom prst="rect">
            <a:avLst/>
          </a:prstGeom>
          <a:noFill/>
          <a:ln>
            <a:noFill/>
          </a:ln>
        </p:spPr>
      </p:pic>
      <p:sp>
        <p:nvSpPr>
          <p:cNvPr id="310" name="Google Shape;310;p2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11" name="Google Shape;311;p21"/>
          <p:cNvSpPr/>
          <p:nvPr/>
        </p:nvSpPr>
        <p:spPr>
          <a:xfrm>
            <a:off x="-243525" y="2040625"/>
            <a:ext cx="62946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Credit Line Hybrid/</a:t>
            </a:r>
            <a:br>
              <a:rPr b="1" lang="en" sz="3400">
                <a:solidFill>
                  <a:srgbClr val="175B8B"/>
                </a:solidFill>
                <a:latin typeface="Poppins"/>
                <a:ea typeface="Poppins"/>
                <a:cs typeface="Poppins"/>
                <a:sym typeface="Poppins"/>
              </a:rPr>
            </a:br>
            <a:r>
              <a:rPr b="1" lang="en" sz="3400">
                <a:solidFill>
                  <a:srgbClr val="175B8B"/>
                </a:solidFill>
                <a:latin typeface="Poppins"/>
                <a:ea typeface="Poppins"/>
                <a:cs typeface="Poppins"/>
                <a:sym typeface="Poppins"/>
              </a:rPr>
              <a:t>Business Credit Cards</a:t>
            </a:r>
            <a:endParaRPr b="1" sz="3400">
              <a:solidFill>
                <a:srgbClr val="175B8B"/>
              </a:solidFill>
              <a:latin typeface="Poppins"/>
              <a:ea typeface="Poppins"/>
              <a:cs typeface="Poppins"/>
              <a:sym typeface="Poppins"/>
            </a:endParaRPr>
          </a:p>
        </p:txBody>
      </p:sp>
      <p:sp>
        <p:nvSpPr>
          <p:cNvPr id="312" name="Google Shape;312;p2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13" name="Google Shape;313;p2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14" name="Google Shape;314;p2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315" name="Google Shape;315;p21"/>
          <p:cNvSpPr txBox="1"/>
          <p:nvPr/>
        </p:nvSpPr>
        <p:spPr>
          <a:xfrm>
            <a:off x="491700" y="3475850"/>
            <a:ext cx="80598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a revolving credit line through business credit cards, typically with a 0% APR for an introductory period, after which the rates increase based on creditworthiness.</a:t>
            </a:r>
            <a:endParaRPr sz="1455">
              <a:solidFill>
                <a:schemeClr val="dk1"/>
              </a:solidFill>
              <a:latin typeface="Poppins"/>
              <a:ea typeface="Poppins"/>
              <a:cs typeface="Poppins"/>
              <a:sym typeface="Poppins"/>
            </a:endParaRPr>
          </a:p>
        </p:txBody>
      </p:sp>
      <p:sp>
        <p:nvSpPr>
          <p:cNvPr id="316" name="Google Shape;316;p2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17" name="Google Shape;317;p2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21" name="Shape 321"/>
        <p:cNvGrpSpPr/>
        <p:nvPr/>
      </p:nvGrpSpPr>
      <p:grpSpPr>
        <a:xfrm>
          <a:off x="0" y="0"/>
          <a:ext cx="0" cy="0"/>
          <a:chOff x="0" y="0"/>
          <a:chExt cx="0" cy="0"/>
        </a:xfrm>
      </p:grpSpPr>
      <p:sp>
        <p:nvSpPr>
          <p:cNvPr id="322" name="Google Shape;322;p22"/>
          <p:cNvSpPr/>
          <p:nvPr/>
        </p:nvSpPr>
        <p:spPr>
          <a:xfrm>
            <a:off x="-3094" y="6061"/>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23" name="Google Shape;323;p22" title="AdobeStock_285891990.jpeg"/>
          <p:cNvPicPr preferRelativeResize="0"/>
          <p:nvPr/>
        </p:nvPicPr>
        <p:blipFill rotWithShape="1">
          <a:blip r:embed="rId3">
            <a:alphaModFix amt="70000"/>
          </a:blip>
          <a:srcRect b="29282" l="0" r="0" t="29282"/>
          <a:stretch/>
        </p:blipFill>
        <p:spPr>
          <a:xfrm>
            <a:off x="-68713" y="-6062"/>
            <a:ext cx="9275223" cy="2560624"/>
          </a:xfrm>
          <a:prstGeom prst="rect">
            <a:avLst/>
          </a:prstGeom>
          <a:noFill/>
          <a:ln>
            <a:noFill/>
          </a:ln>
        </p:spPr>
      </p:pic>
      <p:sp>
        <p:nvSpPr>
          <p:cNvPr id="324" name="Google Shape;324;p2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25" name="Google Shape;325;p22"/>
          <p:cNvSpPr/>
          <p:nvPr/>
        </p:nvSpPr>
        <p:spPr>
          <a:xfrm>
            <a:off x="724975" y="466863"/>
            <a:ext cx="7609800" cy="38352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326" name="Google Shape;326;p2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27" name="Google Shape;327;p2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28" name="Google Shape;328;p22"/>
          <p:cNvPicPr preferRelativeResize="0"/>
          <p:nvPr/>
        </p:nvPicPr>
        <p:blipFill>
          <a:blip r:embed="rId5">
            <a:alphaModFix/>
          </a:blip>
          <a:stretch>
            <a:fillRect/>
          </a:stretch>
        </p:blipFill>
        <p:spPr>
          <a:xfrm>
            <a:off x="8522851" y="735115"/>
            <a:ext cx="1190842" cy="1309798"/>
          </a:xfrm>
          <a:prstGeom prst="rect">
            <a:avLst/>
          </a:prstGeom>
          <a:noFill/>
          <a:ln>
            <a:noFill/>
          </a:ln>
        </p:spPr>
      </p:pic>
      <p:sp>
        <p:nvSpPr>
          <p:cNvPr id="329" name="Google Shape;329;p22"/>
          <p:cNvSpPr/>
          <p:nvPr/>
        </p:nvSpPr>
        <p:spPr>
          <a:xfrm>
            <a:off x="-818100" y="-774500"/>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30" name="Google Shape;330;p2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331" name="Google Shape;331;p22"/>
          <p:cNvSpPr txBox="1"/>
          <p:nvPr/>
        </p:nvSpPr>
        <p:spPr>
          <a:xfrm>
            <a:off x="1140325" y="622325"/>
            <a:ext cx="6779100" cy="36003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Line Amounts: </a:t>
            </a:r>
            <a:r>
              <a:rPr lang="en" sz="1135">
                <a:solidFill>
                  <a:srgbClr val="333333"/>
                </a:solidFill>
                <a:highlight>
                  <a:srgbClr val="FCFCFC"/>
                </a:highlight>
                <a:latin typeface="Poppins"/>
                <a:ea typeface="Poppins"/>
                <a:cs typeface="Poppins"/>
                <a:sym typeface="Poppins"/>
              </a:rPr>
              <a:t>$10,000-$150,000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a:t>
            </a:r>
            <a:r>
              <a:rPr lang="en" sz="1135">
                <a:solidFill>
                  <a:srgbClr val="333333"/>
                </a:solidFill>
                <a:highlight>
                  <a:srgbClr val="FCFCFC"/>
                </a:highlight>
                <a:latin typeface="Poppins"/>
                <a:ea typeface="Poppins"/>
                <a:cs typeface="Poppins"/>
                <a:sym typeface="Poppins"/>
              </a:rPr>
              <a:t> Revolving credit cards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0% APR typically for 6-18 months, after that 5-29% APR, 9.9% success rate fee paid after funded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a:t>
            </a:r>
            <a:r>
              <a:rPr lang="en" sz="1135">
                <a:solidFill>
                  <a:srgbClr val="333333"/>
                </a:solidFill>
                <a:highlight>
                  <a:srgbClr val="FCFCFC"/>
                </a:highlight>
                <a:latin typeface="Poppins"/>
                <a:ea typeface="Poppins"/>
                <a:cs typeface="Poppins"/>
                <a:sym typeface="Poppins"/>
              </a:rPr>
              <a:t> Strong personal credit</a:t>
            </a:r>
            <a:endParaRPr sz="1135">
              <a:solidFill>
                <a:srgbClr val="333333"/>
              </a:solidFill>
              <a:highlight>
                <a:srgbClr val="FCFCFC"/>
              </a:highlight>
              <a:latin typeface="Poppins"/>
              <a:ea typeface="Poppins"/>
              <a:cs typeface="Poppins"/>
              <a:sym typeface="Poppins"/>
            </a:endParaRPr>
          </a:p>
          <a:p>
            <a:pPr indent="-301466" lvl="0" marL="457200" rtl="0" algn="l">
              <a:lnSpc>
                <a:spcPct val="115000"/>
              </a:lnSpc>
              <a:spcBef>
                <a:spcPts val="0"/>
              </a:spcBef>
              <a:spcAft>
                <a:spcPts val="0"/>
              </a:spcAft>
              <a:buClr>
                <a:srgbClr val="4C4641"/>
              </a:buClr>
              <a:buSzPts val="1148"/>
              <a:buFont typeface="Poppins"/>
              <a:buChar char="●"/>
            </a:pPr>
            <a:r>
              <a:rPr b="1" lang="en" sz="1147">
                <a:solidFill>
                  <a:srgbClr val="4C4641"/>
                </a:solidFill>
                <a:latin typeface="Poppins"/>
                <a:ea typeface="Poppins"/>
                <a:cs typeface="Poppins"/>
                <a:sym typeface="Poppins"/>
              </a:rPr>
              <a:t>Credit Requirements:</a:t>
            </a:r>
            <a:endParaRPr b="1"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Personal credit score 680+ on all 3 bureaus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Under 40% utilization on each revolving accounts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No more than 4 bank inquiries per bureau in the last 12 months (Does not include secured inquiries like auto loans and mortgages)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No more than 3 unsecured accounts opened in past 12 months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No bankruptcies at all</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No open/unpaid collections or judgments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No late payments in 2 years and no charged off accounts</a:t>
            </a:r>
            <a:endParaRPr sz="1147">
              <a:solidFill>
                <a:srgbClr val="4C4641"/>
              </a:solidFill>
              <a:latin typeface="Poppins"/>
              <a:ea typeface="Poppins"/>
              <a:cs typeface="Poppins"/>
              <a:sym typeface="Poppins"/>
            </a:endParaRPr>
          </a:p>
          <a:p>
            <a:pPr indent="-301466" lvl="1" marL="914400" rtl="0" algn="l">
              <a:lnSpc>
                <a:spcPct val="115000"/>
              </a:lnSpc>
              <a:spcBef>
                <a:spcPts val="0"/>
              </a:spcBef>
              <a:spcAft>
                <a:spcPts val="0"/>
              </a:spcAft>
              <a:buClr>
                <a:srgbClr val="4C4641"/>
              </a:buClr>
              <a:buSzPts val="1148"/>
              <a:buFont typeface="Poppins"/>
              <a:buChar char="○"/>
            </a:pPr>
            <a:r>
              <a:rPr lang="en" sz="1147">
                <a:solidFill>
                  <a:srgbClr val="4C4641"/>
                </a:solidFill>
                <a:latin typeface="Poppins"/>
                <a:ea typeface="Poppins"/>
                <a:cs typeface="Poppins"/>
                <a:sym typeface="Poppins"/>
              </a:rPr>
              <a:t>Seasoned major bank card trade lines $5,000 limit +. Must have a minimum of 2 open revolving accounts with $5,000 limit +, with at least 2 years of </a:t>
            </a:r>
            <a:br>
              <a:rPr lang="en" sz="1147">
                <a:solidFill>
                  <a:srgbClr val="4C4641"/>
                </a:solidFill>
                <a:latin typeface="Poppins"/>
                <a:ea typeface="Poppins"/>
                <a:cs typeface="Poppins"/>
                <a:sym typeface="Poppins"/>
              </a:rPr>
            </a:br>
            <a:r>
              <a:rPr lang="en" sz="1147">
                <a:solidFill>
                  <a:srgbClr val="4C4641"/>
                </a:solidFill>
                <a:latin typeface="Poppins"/>
                <a:ea typeface="Poppins"/>
                <a:cs typeface="Poppins"/>
                <a:sym typeface="Poppins"/>
              </a:rPr>
              <a:t>history or more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35" name="Shape 335"/>
        <p:cNvGrpSpPr/>
        <p:nvPr/>
      </p:nvGrpSpPr>
      <p:grpSpPr>
        <a:xfrm>
          <a:off x="0" y="0"/>
          <a:ext cx="0" cy="0"/>
          <a:chOff x="0" y="0"/>
          <a:chExt cx="0" cy="0"/>
        </a:xfrm>
      </p:grpSpPr>
      <p:sp>
        <p:nvSpPr>
          <p:cNvPr id="336" name="Google Shape;336;p23"/>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37" name="Google Shape;337;p23" title="AdobeStock_267921437.jpeg"/>
          <p:cNvPicPr preferRelativeResize="0"/>
          <p:nvPr/>
        </p:nvPicPr>
        <p:blipFill rotWithShape="1">
          <a:blip r:embed="rId3">
            <a:alphaModFix amt="70000"/>
          </a:blip>
          <a:srcRect b="29282" l="0" r="0" t="29282"/>
          <a:stretch/>
        </p:blipFill>
        <p:spPr>
          <a:xfrm>
            <a:off x="0" y="0"/>
            <a:ext cx="9144003" cy="2548499"/>
          </a:xfrm>
          <a:prstGeom prst="rect">
            <a:avLst/>
          </a:prstGeom>
          <a:noFill/>
          <a:ln>
            <a:noFill/>
          </a:ln>
        </p:spPr>
      </p:pic>
      <p:sp>
        <p:nvSpPr>
          <p:cNvPr id="338" name="Google Shape;338;p2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39" name="Google Shape;339;p23"/>
          <p:cNvSpPr/>
          <p:nvPr/>
        </p:nvSpPr>
        <p:spPr>
          <a:xfrm>
            <a:off x="-243525" y="2040625"/>
            <a:ext cx="41157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Term Loans</a:t>
            </a:r>
            <a:endParaRPr b="1" sz="3400">
              <a:solidFill>
                <a:srgbClr val="175B8B"/>
              </a:solidFill>
              <a:latin typeface="Poppins"/>
              <a:ea typeface="Poppins"/>
              <a:cs typeface="Poppins"/>
              <a:sym typeface="Poppins"/>
            </a:endParaRPr>
          </a:p>
        </p:txBody>
      </p:sp>
      <p:sp>
        <p:nvSpPr>
          <p:cNvPr id="340" name="Google Shape;340;p2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41" name="Google Shape;341;p2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42" name="Google Shape;342;p2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343" name="Google Shape;343;p23"/>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loan approvals of up to $10 million, with terms ranging from 1 to 5 years, and monthly payments available. The loan is based on consistent business revenue, verifiable through business bank statements.</a:t>
            </a:r>
            <a:endParaRPr sz="1455">
              <a:solidFill>
                <a:schemeClr val="dk1"/>
              </a:solidFill>
              <a:latin typeface="Poppins"/>
              <a:ea typeface="Poppins"/>
              <a:cs typeface="Poppins"/>
              <a:sym typeface="Poppins"/>
            </a:endParaRPr>
          </a:p>
        </p:txBody>
      </p:sp>
      <p:sp>
        <p:nvSpPr>
          <p:cNvPr id="344" name="Google Shape;344;p2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45" name="Google Shape;345;p2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49" name="Shape 349"/>
        <p:cNvGrpSpPr/>
        <p:nvPr/>
      </p:nvGrpSpPr>
      <p:grpSpPr>
        <a:xfrm>
          <a:off x="0" y="0"/>
          <a:ext cx="0" cy="0"/>
          <a:chOff x="0" y="0"/>
          <a:chExt cx="0" cy="0"/>
        </a:xfrm>
      </p:grpSpPr>
      <p:sp>
        <p:nvSpPr>
          <p:cNvPr id="350" name="Google Shape;350;p24"/>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51" name="Google Shape;351;p24" title="AdobeStock_267921437.jpeg"/>
          <p:cNvPicPr preferRelativeResize="0"/>
          <p:nvPr/>
        </p:nvPicPr>
        <p:blipFill rotWithShape="1">
          <a:blip r:embed="rId3">
            <a:alphaModFix amt="70000"/>
          </a:blip>
          <a:srcRect b="29282" l="0" r="0" t="29282"/>
          <a:stretch/>
        </p:blipFill>
        <p:spPr>
          <a:xfrm>
            <a:off x="0" y="0"/>
            <a:ext cx="9144003" cy="2548499"/>
          </a:xfrm>
          <a:prstGeom prst="rect">
            <a:avLst/>
          </a:prstGeom>
          <a:noFill/>
          <a:ln>
            <a:noFill/>
          </a:ln>
        </p:spPr>
      </p:pic>
      <p:sp>
        <p:nvSpPr>
          <p:cNvPr id="352" name="Google Shape;352;p2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53" name="Google Shape;353;p2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354" name="Google Shape;354;p2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55" name="Google Shape;355;p2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56" name="Google Shape;356;p24"/>
          <p:cNvPicPr preferRelativeResize="0"/>
          <p:nvPr/>
        </p:nvPicPr>
        <p:blipFill>
          <a:blip r:embed="rId5">
            <a:alphaModFix/>
          </a:blip>
          <a:stretch>
            <a:fillRect/>
          </a:stretch>
        </p:blipFill>
        <p:spPr>
          <a:xfrm>
            <a:off x="8789001" y="829490"/>
            <a:ext cx="1190842" cy="1309798"/>
          </a:xfrm>
          <a:prstGeom prst="rect">
            <a:avLst/>
          </a:prstGeom>
          <a:noFill/>
          <a:ln>
            <a:noFill/>
          </a:ln>
        </p:spPr>
      </p:pic>
      <p:sp>
        <p:nvSpPr>
          <p:cNvPr id="357" name="Google Shape;357;p2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358" name="Google Shape;358;p24"/>
          <p:cNvSpPr txBox="1"/>
          <p:nvPr/>
        </p:nvSpPr>
        <p:spPr>
          <a:xfrm>
            <a:off x="1099825" y="1952200"/>
            <a:ext cx="68601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Approvals up to $10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1-5 years, monthly payments available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Variable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Consistent revenue verifiable through business bank statements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650+</a:t>
            </a:r>
            <a:endParaRPr sz="1135">
              <a:solidFill>
                <a:srgbClr val="333333"/>
              </a:solidFill>
              <a:highlight>
                <a:srgbClr val="FCFCFC"/>
              </a:highlight>
              <a:latin typeface="Poppins"/>
              <a:ea typeface="Poppins"/>
              <a:cs typeface="Poppins"/>
              <a:sym typeface="Poppins"/>
            </a:endParaRPr>
          </a:p>
        </p:txBody>
      </p:sp>
      <p:sp>
        <p:nvSpPr>
          <p:cNvPr id="359" name="Google Shape;359;p24"/>
          <p:cNvSpPr/>
          <p:nvPr/>
        </p:nvSpPr>
        <p:spPr>
          <a:xfrm>
            <a:off x="-818100" y="-774500"/>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7"/>
          <p:cNvSpPr txBox="1"/>
          <p:nvPr>
            <p:ph type="title"/>
          </p:nvPr>
        </p:nvSpPr>
        <p:spPr>
          <a:xfrm>
            <a:off x="3003388" y="419375"/>
            <a:ext cx="3831900" cy="792600"/>
          </a:xfrm>
          <a:prstGeom prst="rect">
            <a:avLst/>
          </a:prstGeom>
        </p:spPr>
        <p:txBody>
          <a:bodyPr anchorCtr="0" anchor="t" bIns="0" lIns="0" spcFirstLastPara="1" rIns="0" wrap="square" tIns="0">
            <a:noAutofit/>
          </a:bodyPr>
          <a:lstStyle/>
          <a:p>
            <a:pPr indent="0" lvl="0" marL="0" rtl="0" algn="l">
              <a:spcBef>
                <a:spcPts val="0"/>
              </a:spcBef>
              <a:spcAft>
                <a:spcPts val="0"/>
              </a:spcAft>
              <a:buSzPts val="1100"/>
              <a:buNone/>
            </a:pPr>
            <a:r>
              <a:rPr b="1" lang="en" sz="3900">
                <a:solidFill>
                  <a:srgbClr val="196499"/>
                </a:solidFill>
              </a:rPr>
              <a:t>The Economy is Changing</a:t>
            </a:r>
            <a:endParaRPr b="1" sz="3900">
              <a:solidFill>
                <a:srgbClr val="196499"/>
              </a:solidFill>
            </a:endParaRPr>
          </a:p>
        </p:txBody>
      </p:sp>
      <p:sp>
        <p:nvSpPr>
          <p:cNvPr id="56" name="Google Shape;56;p7"/>
          <p:cNvSpPr/>
          <p:nvPr/>
        </p:nvSpPr>
        <p:spPr>
          <a:xfrm>
            <a:off x="8819975" y="3513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7" name="Google Shape;57;p7"/>
          <p:cNvSpPr txBox="1"/>
          <p:nvPr/>
        </p:nvSpPr>
        <p:spPr>
          <a:xfrm>
            <a:off x="2869163" y="1746775"/>
            <a:ext cx="5688300" cy="2685900"/>
          </a:xfrm>
          <a:prstGeom prst="rect">
            <a:avLst/>
          </a:prstGeom>
          <a:noFill/>
          <a:ln>
            <a:noFill/>
          </a:ln>
        </p:spPr>
        <p:txBody>
          <a:bodyPr anchorCtr="0" anchor="ctr" bIns="91425" lIns="91425" spcFirstLastPara="1" rIns="91425" wrap="square" tIns="91425">
            <a:spAutoFit/>
          </a:bodyPr>
          <a:lstStyle/>
          <a:p>
            <a:pPr indent="-311150" lvl="0" marL="457200" rtl="0" algn="l">
              <a:lnSpc>
                <a:spcPct val="115000"/>
              </a:lnSpc>
              <a:spcBef>
                <a:spcPts val="1200"/>
              </a:spcBef>
              <a:spcAft>
                <a:spcPts val="0"/>
              </a:spcAft>
              <a:buClr>
                <a:schemeClr val="dk1"/>
              </a:buClr>
              <a:buSzPts val="1300"/>
              <a:buFont typeface="Poppins"/>
              <a:buChar char="●"/>
            </a:pPr>
            <a:r>
              <a:rPr lang="en" sz="1300">
                <a:solidFill>
                  <a:srgbClr val="333333"/>
                </a:solidFill>
                <a:latin typeface="Poppins"/>
                <a:ea typeface="Poppins"/>
                <a:cs typeface="Poppins"/>
                <a:sym typeface="Poppins"/>
              </a:rPr>
              <a:t>Economic uncertainty, market shifts, and changing consumer confidence are </a:t>
            </a:r>
            <a:r>
              <a:rPr lang="en" sz="1300" u="sng">
                <a:solidFill>
                  <a:srgbClr val="333333"/>
                </a:solidFill>
                <a:latin typeface="Poppins"/>
                <a:ea typeface="Poppins"/>
                <a:cs typeface="Poppins"/>
                <a:sym typeface="Poppins"/>
              </a:rPr>
              <a:t>impacting sales</a:t>
            </a:r>
            <a:r>
              <a:rPr lang="en" sz="1300">
                <a:solidFill>
                  <a:srgbClr val="333333"/>
                </a:solidFill>
                <a:latin typeface="Poppins"/>
                <a:ea typeface="Poppins"/>
                <a:cs typeface="Poppins"/>
                <a:sym typeface="Poppins"/>
              </a:rPr>
              <a:t> across industries. </a:t>
            </a:r>
            <a:endParaRPr sz="1300">
              <a:solidFill>
                <a:srgbClr val="333333"/>
              </a:solidFill>
              <a:latin typeface="Poppins"/>
              <a:ea typeface="Poppins"/>
              <a:cs typeface="Poppins"/>
              <a:sym typeface="Poppins"/>
            </a:endParaRPr>
          </a:p>
          <a:p>
            <a:pPr indent="-311150" lvl="0" marL="457200" rtl="0" algn="l">
              <a:lnSpc>
                <a:spcPct val="115000"/>
              </a:lnSpc>
              <a:spcBef>
                <a:spcPts val="0"/>
              </a:spcBef>
              <a:spcAft>
                <a:spcPts val="0"/>
              </a:spcAft>
              <a:buClr>
                <a:schemeClr val="dk1"/>
              </a:buClr>
              <a:buSzPts val="1300"/>
              <a:buChar char="●"/>
            </a:pPr>
            <a:r>
              <a:rPr lang="en" sz="1300">
                <a:solidFill>
                  <a:srgbClr val="333333"/>
                </a:solidFill>
                <a:latin typeface="Poppins"/>
                <a:ea typeface="Poppins"/>
                <a:cs typeface="Poppins"/>
                <a:sym typeface="Poppins"/>
              </a:rPr>
              <a:t>When consumers feel uncertain, they spend cautiously—</a:t>
            </a:r>
            <a:br>
              <a:rPr lang="en" sz="1300">
                <a:solidFill>
                  <a:srgbClr val="333333"/>
                </a:solidFill>
                <a:latin typeface="Poppins"/>
                <a:ea typeface="Poppins"/>
                <a:cs typeface="Poppins"/>
                <a:sym typeface="Poppins"/>
              </a:rPr>
            </a:br>
            <a:r>
              <a:rPr lang="en" sz="1300">
                <a:solidFill>
                  <a:srgbClr val="333333"/>
                </a:solidFill>
                <a:latin typeface="Poppins"/>
                <a:ea typeface="Poppins"/>
                <a:cs typeface="Poppins"/>
                <a:sym typeface="Poppins"/>
              </a:rPr>
              <a:t>but they also </a:t>
            </a:r>
            <a:r>
              <a:rPr b="1" lang="en" sz="1300">
                <a:solidFill>
                  <a:srgbClr val="333333"/>
                </a:solidFill>
                <a:latin typeface="Poppins"/>
                <a:ea typeface="Poppins"/>
                <a:cs typeface="Poppins"/>
                <a:sym typeface="Poppins"/>
              </a:rPr>
              <a:t>seek financing</a:t>
            </a:r>
            <a:r>
              <a:rPr lang="en" sz="1300">
                <a:solidFill>
                  <a:srgbClr val="333333"/>
                </a:solidFill>
                <a:latin typeface="Poppins"/>
                <a:ea typeface="Poppins"/>
                <a:cs typeface="Poppins"/>
                <a:sym typeface="Poppins"/>
              </a:rPr>
              <a:t> options to prepare for </a:t>
            </a:r>
            <a:br>
              <a:rPr lang="en" sz="1300">
                <a:solidFill>
                  <a:srgbClr val="333333"/>
                </a:solidFill>
                <a:latin typeface="Poppins"/>
                <a:ea typeface="Poppins"/>
                <a:cs typeface="Poppins"/>
                <a:sym typeface="Poppins"/>
              </a:rPr>
            </a:br>
            <a:r>
              <a:rPr lang="en" sz="1300">
                <a:solidFill>
                  <a:srgbClr val="333333"/>
                </a:solidFill>
                <a:latin typeface="Poppins"/>
                <a:ea typeface="Poppins"/>
                <a:cs typeface="Poppins"/>
                <a:sym typeface="Poppins"/>
              </a:rPr>
              <a:t>the unexpected</a:t>
            </a:r>
            <a:endParaRPr sz="1300">
              <a:solidFill>
                <a:srgbClr val="333333"/>
              </a:solidFill>
              <a:latin typeface="Poppins"/>
              <a:ea typeface="Poppins"/>
              <a:cs typeface="Poppins"/>
              <a:sym typeface="Poppins"/>
            </a:endParaRPr>
          </a:p>
          <a:p>
            <a:pPr indent="-311150" lvl="0" marL="457200" rtl="0" algn="l">
              <a:lnSpc>
                <a:spcPct val="115000"/>
              </a:lnSpc>
              <a:spcBef>
                <a:spcPts val="0"/>
              </a:spcBef>
              <a:spcAft>
                <a:spcPts val="0"/>
              </a:spcAft>
              <a:buClr>
                <a:schemeClr val="dk1"/>
              </a:buClr>
              <a:buSzPts val="1300"/>
              <a:buFont typeface="Poppins"/>
              <a:buChar char="●"/>
            </a:pPr>
            <a:r>
              <a:rPr lang="en" sz="1300">
                <a:solidFill>
                  <a:srgbClr val="333333"/>
                </a:solidFill>
                <a:latin typeface="Poppins"/>
                <a:ea typeface="Poppins"/>
                <a:cs typeface="Poppins"/>
                <a:sym typeface="Poppins"/>
              </a:rPr>
              <a:t>Now more than ever, business owners are </a:t>
            </a:r>
            <a:r>
              <a:rPr lang="en" sz="1300" u="sng">
                <a:solidFill>
                  <a:srgbClr val="333333"/>
                </a:solidFill>
                <a:latin typeface="Poppins"/>
                <a:ea typeface="Poppins"/>
                <a:cs typeface="Poppins"/>
                <a:sym typeface="Poppins"/>
              </a:rPr>
              <a:t>actively searching </a:t>
            </a:r>
            <a:br>
              <a:rPr lang="en" sz="1300" u="sng">
                <a:solidFill>
                  <a:srgbClr val="333333"/>
                </a:solidFill>
                <a:latin typeface="Poppins"/>
                <a:ea typeface="Poppins"/>
                <a:cs typeface="Poppins"/>
                <a:sym typeface="Poppins"/>
              </a:rPr>
            </a:br>
            <a:r>
              <a:rPr lang="en" sz="1300" u="sng">
                <a:solidFill>
                  <a:srgbClr val="333333"/>
                </a:solidFill>
                <a:latin typeface="Poppins"/>
                <a:ea typeface="Poppins"/>
                <a:cs typeface="Poppins"/>
                <a:sym typeface="Poppins"/>
              </a:rPr>
              <a:t>for capital</a:t>
            </a:r>
            <a:endParaRPr sz="1300">
              <a:solidFill>
                <a:srgbClr val="333333"/>
              </a:solidFill>
              <a:latin typeface="Poppins"/>
              <a:ea typeface="Poppins"/>
              <a:cs typeface="Poppins"/>
              <a:sym typeface="Poppins"/>
            </a:endParaRPr>
          </a:p>
          <a:p>
            <a:pPr indent="-311150" lvl="0" marL="457200" rtl="0" algn="l">
              <a:lnSpc>
                <a:spcPct val="115000"/>
              </a:lnSpc>
              <a:spcBef>
                <a:spcPts val="0"/>
              </a:spcBef>
              <a:spcAft>
                <a:spcPts val="0"/>
              </a:spcAft>
              <a:buClr>
                <a:schemeClr val="dk1"/>
              </a:buClr>
              <a:buSzPts val="1300"/>
              <a:buChar char="●"/>
            </a:pPr>
            <a:r>
              <a:rPr lang="en" sz="1300">
                <a:solidFill>
                  <a:srgbClr val="333333"/>
                </a:solidFill>
                <a:latin typeface="Poppins"/>
                <a:ea typeface="Poppins"/>
                <a:cs typeface="Poppins"/>
                <a:sym typeface="Poppins"/>
              </a:rPr>
              <a:t>In fact, the </a:t>
            </a:r>
            <a:r>
              <a:rPr b="1" lang="en" sz="1300">
                <a:solidFill>
                  <a:srgbClr val="333333"/>
                </a:solidFill>
                <a:latin typeface="Poppins"/>
                <a:ea typeface="Poppins"/>
                <a:cs typeface="Poppins"/>
                <a:sym typeface="Poppins"/>
              </a:rPr>
              <a:t>demand for financing is at an all-time high</a:t>
            </a:r>
            <a:endParaRPr sz="1300">
              <a:solidFill>
                <a:srgbClr val="333333"/>
              </a:solidFill>
              <a:latin typeface="Poppins"/>
              <a:ea typeface="Poppins"/>
              <a:cs typeface="Poppins"/>
              <a:sym typeface="Poppins"/>
            </a:endParaRPr>
          </a:p>
          <a:p>
            <a:pPr indent="-311150" lvl="0" marL="457200" rtl="0" algn="l">
              <a:lnSpc>
                <a:spcPct val="115000"/>
              </a:lnSpc>
              <a:spcBef>
                <a:spcPts val="0"/>
              </a:spcBef>
              <a:spcAft>
                <a:spcPts val="0"/>
              </a:spcAft>
              <a:buClr>
                <a:schemeClr val="dk1"/>
              </a:buClr>
              <a:buSzPts val="1300"/>
              <a:buFont typeface="Poppins"/>
              <a:buChar char="●"/>
            </a:pPr>
            <a:r>
              <a:rPr lang="en" sz="1300">
                <a:solidFill>
                  <a:srgbClr val="333333"/>
                </a:solidFill>
                <a:latin typeface="Poppins"/>
                <a:ea typeface="Poppins"/>
                <a:cs typeface="Poppins"/>
                <a:sym typeface="Poppins"/>
              </a:rPr>
              <a:t>That’s the purpose of this exclusive partner event, to help you </a:t>
            </a:r>
            <a:r>
              <a:rPr lang="en" sz="1300" u="sng">
                <a:solidFill>
                  <a:srgbClr val="333333"/>
                </a:solidFill>
                <a:latin typeface="Poppins"/>
                <a:ea typeface="Poppins"/>
                <a:cs typeface="Poppins"/>
                <a:sym typeface="Poppins"/>
              </a:rPr>
              <a:t>seize this opportunity</a:t>
            </a:r>
            <a:r>
              <a:rPr lang="en" sz="1300">
                <a:solidFill>
                  <a:srgbClr val="333333"/>
                </a:solidFill>
                <a:latin typeface="Poppins"/>
                <a:ea typeface="Poppins"/>
                <a:cs typeface="Poppins"/>
                <a:sym typeface="Poppins"/>
              </a:rPr>
              <a:t>, assist more clients in securing funding, and significantly boost your commissions</a:t>
            </a:r>
            <a:endParaRPr b="1" sz="1300">
              <a:solidFill>
                <a:schemeClr val="dk1"/>
              </a:solidFill>
              <a:latin typeface="Poppins"/>
              <a:ea typeface="Poppins"/>
              <a:cs typeface="Poppins"/>
              <a:sym typeface="Poppins"/>
            </a:endParaRPr>
          </a:p>
        </p:txBody>
      </p:sp>
      <p:pic>
        <p:nvPicPr>
          <p:cNvPr id="58" name="Google Shape;58;p7"/>
          <p:cNvPicPr preferRelativeResize="0"/>
          <p:nvPr/>
        </p:nvPicPr>
        <p:blipFill>
          <a:blip r:embed="rId3">
            <a:alphaModFix/>
          </a:blip>
          <a:stretch>
            <a:fillRect/>
          </a:stretch>
        </p:blipFill>
        <p:spPr>
          <a:xfrm>
            <a:off x="505526" y="-753322"/>
            <a:ext cx="1190842" cy="1309798"/>
          </a:xfrm>
          <a:prstGeom prst="rect">
            <a:avLst/>
          </a:prstGeom>
          <a:noFill/>
          <a:ln>
            <a:noFill/>
          </a:ln>
        </p:spPr>
      </p:pic>
      <p:pic>
        <p:nvPicPr>
          <p:cNvPr id="59" name="Google Shape;59;p7" title="AdobeStock_124297770.jpeg"/>
          <p:cNvPicPr preferRelativeResize="0"/>
          <p:nvPr/>
        </p:nvPicPr>
        <p:blipFill rotWithShape="1">
          <a:blip r:embed="rId4">
            <a:alphaModFix/>
          </a:blip>
          <a:srcRect b="0" l="0" r="37853" t="0"/>
          <a:stretch/>
        </p:blipFill>
        <p:spPr>
          <a:xfrm>
            <a:off x="-404750" y="1072775"/>
            <a:ext cx="3011400" cy="3293700"/>
          </a:xfrm>
          <a:prstGeom prst="roundRect">
            <a:avLst>
              <a:gd fmla="val 16667" name="adj"/>
            </a:avLst>
          </a:prstGeom>
          <a:noFill/>
          <a:ln>
            <a:noFill/>
          </a:ln>
        </p:spPr>
      </p:pic>
      <p:sp>
        <p:nvSpPr>
          <p:cNvPr id="60" name="Google Shape;60;p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1" name="Google Shape;61;p7"/>
          <p:cNvPicPr preferRelativeResize="0"/>
          <p:nvPr/>
        </p:nvPicPr>
        <p:blipFill rotWithShape="1">
          <a:blip r:embed="rId5">
            <a:alphaModFix/>
          </a:blip>
          <a:srcRect b="0" l="0" r="0" t="0"/>
          <a:stretch/>
        </p:blipFill>
        <p:spPr>
          <a:xfrm>
            <a:off x="7181420" y="4750538"/>
            <a:ext cx="1477106" cy="257179"/>
          </a:xfrm>
          <a:prstGeom prst="rect">
            <a:avLst/>
          </a:prstGeom>
          <a:noFill/>
          <a:ln>
            <a:noFill/>
          </a:ln>
        </p:spPr>
      </p:pic>
      <p:sp>
        <p:nvSpPr>
          <p:cNvPr id="62" name="Google Shape;62;p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800"/>
              <a:buFont typeface="Noto Sans Symbols"/>
              <a:buNone/>
            </a:pPr>
            <a:r>
              <a:rPr lang="en" sz="800">
                <a:solidFill>
                  <a:schemeClr val="dk1"/>
                </a:solidFill>
                <a:latin typeface="Poppins"/>
                <a:ea typeface="Poppins"/>
                <a:cs typeface="Poppins"/>
                <a:sym typeface="Poppins"/>
              </a:rPr>
              <a:t>©️2025 Credit Suite, all rights reserved. No reproduction or use of any portion of the content or work or the entire work is permitted without the express written permission and authorization of the company.</a:t>
            </a:r>
            <a:endParaRPr sz="800">
              <a:solidFill>
                <a:schemeClr val="dk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63" name="Shape 363"/>
        <p:cNvGrpSpPr/>
        <p:nvPr/>
      </p:nvGrpSpPr>
      <p:grpSpPr>
        <a:xfrm>
          <a:off x="0" y="0"/>
          <a:ext cx="0" cy="0"/>
          <a:chOff x="0" y="0"/>
          <a:chExt cx="0" cy="0"/>
        </a:xfrm>
      </p:grpSpPr>
      <p:sp>
        <p:nvSpPr>
          <p:cNvPr id="364" name="Google Shape;364;p25"/>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65" name="Google Shape;365;p25" title="AdobeStock_325107268.jpeg"/>
          <p:cNvPicPr preferRelativeResize="0"/>
          <p:nvPr/>
        </p:nvPicPr>
        <p:blipFill rotWithShape="1">
          <a:blip r:embed="rId3">
            <a:alphaModFix amt="70000"/>
          </a:blip>
          <a:srcRect b="15887" l="0" r="0" t="42738"/>
          <a:stretch/>
        </p:blipFill>
        <p:spPr>
          <a:xfrm>
            <a:off x="0" y="0"/>
            <a:ext cx="9144003" cy="2548502"/>
          </a:xfrm>
          <a:prstGeom prst="rect">
            <a:avLst/>
          </a:prstGeom>
          <a:noFill/>
          <a:ln>
            <a:noFill/>
          </a:ln>
        </p:spPr>
      </p:pic>
      <p:sp>
        <p:nvSpPr>
          <p:cNvPr id="366" name="Google Shape;366;p2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67" name="Google Shape;367;p25"/>
          <p:cNvSpPr/>
          <p:nvPr/>
        </p:nvSpPr>
        <p:spPr>
          <a:xfrm>
            <a:off x="-243525" y="2281925"/>
            <a:ext cx="4494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Line of Credit</a:t>
            </a:r>
            <a:endParaRPr b="1" sz="3400">
              <a:solidFill>
                <a:srgbClr val="175B8B"/>
              </a:solidFill>
              <a:latin typeface="Poppins"/>
              <a:ea typeface="Poppins"/>
              <a:cs typeface="Poppins"/>
              <a:sym typeface="Poppins"/>
            </a:endParaRPr>
          </a:p>
        </p:txBody>
      </p:sp>
      <p:sp>
        <p:nvSpPr>
          <p:cNvPr id="368" name="Google Shape;368;p2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69" name="Google Shape;369;p2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70" name="Google Shape;370;p2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371" name="Google Shape;371;p25"/>
          <p:cNvSpPr txBox="1"/>
          <p:nvPr/>
        </p:nvSpPr>
        <p:spPr>
          <a:xfrm>
            <a:off x="491700" y="3717150"/>
            <a:ext cx="8166900" cy="666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This program offers revolving credit lines of up to $750,000, with simple interest rates and the ability to only pay on the amount drawn.</a:t>
            </a:r>
            <a:endParaRPr sz="1455">
              <a:solidFill>
                <a:schemeClr val="dk1"/>
              </a:solidFill>
              <a:latin typeface="Poppins"/>
              <a:ea typeface="Poppins"/>
              <a:cs typeface="Poppins"/>
              <a:sym typeface="Poppins"/>
            </a:endParaRPr>
          </a:p>
        </p:txBody>
      </p:sp>
      <p:sp>
        <p:nvSpPr>
          <p:cNvPr id="372" name="Google Shape;372;p2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73" name="Google Shape;373;p2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77" name="Shape 377"/>
        <p:cNvGrpSpPr/>
        <p:nvPr/>
      </p:nvGrpSpPr>
      <p:grpSpPr>
        <a:xfrm>
          <a:off x="0" y="0"/>
          <a:ext cx="0" cy="0"/>
          <a:chOff x="0" y="0"/>
          <a:chExt cx="0" cy="0"/>
        </a:xfrm>
      </p:grpSpPr>
      <p:sp>
        <p:nvSpPr>
          <p:cNvPr id="378" name="Google Shape;378;p26"/>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79" name="Google Shape;379;p26" title="AdobeStock_325107268.jpeg"/>
          <p:cNvPicPr preferRelativeResize="0"/>
          <p:nvPr/>
        </p:nvPicPr>
        <p:blipFill rotWithShape="1">
          <a:blip r:embed="rId3">
            <a:alphaModFix amt="70000"/>
          </a:blip>
          <a:srcRect b="15887" l="0" r="0" t="42738"/>
          <a:stretch/>
        </p:blipFill>
        <p:spPr>
          <a:xfrm>
            <a:off x="0" y="-6050"/>
            <a:ext cx="9144003" cy="2548502"/>
          </a:xfrm>
          <a:prstGeom prst="rect">
            <a:avLst/>
          </a:prstGeom>
          <a:noFill/>
          <a:ln>
            <a:noFill/>
          </a:ln>
        </p:spPr>
      </p:pic>
      <p:sp>
        <p:nvSpPr>
          <p:cNvPr id="380" name="Google Shape;380;p2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81" name="Google Shape;381;p2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382" name="Google Shape;382;p2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83" name="Google Shape;383;p2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84" name="Google Shape;384;p26"/>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385" name="Google Shape;385;p2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86" name="Google Shape;386;p2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387" name="Google Shape;387;p26"/>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a:t>
            </a:r>
            <a:r>
              <a:rPr lang="en" sz="1135">
                <a:solidFill>
                  <a:srgbClr val="333333"/>
                </a:solidFill>
                <a:highlight>
                  <a:srgbClr val="FCFCFC"/>
                </a:highlight>
                <a:latin typeface="Poppins"/>
                <a:ea typeface="Poppins"/>
                <a:cs typeface="Poppins"/>
                <a:sym typeface="Poppins"/>
              </a:rPr>
              <a:t> Credit lines up to $750,000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Revolving credit</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Simple interest</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Consistent revenue verifiable through business bank statements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600+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391" name="Shape 391"/>
        <p:cNvGrpSpPr/>
        <p:nvPr/>
      </p:nvGrpSpPr>
      <p:grpSpPr>
        <a:xfrm>
          <a:off x="0" y="0"/>
          <a:ext cx="0" cy="0"/>
          <a:chOff x="0" y="0"/>
          <a:chExt cx="0" cy="0"/>
        </a:xfrm>
      </p:grpSpPr>
      <p:sp>
        <p:nvSpPr>
          <p:cNvPr id="392" name="Google Shape;392;p27"/>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393" name="Google Shape;393;p27" title="AdobeStock_209537576.jpeg"/>
          <p:cNvPicPr preferRelativeResize="0"/>
          <p:nvPr/>
        </p:nvPicPr>
        <p:blipFill rotWithShape="1">
          <a:blip r:embed="rId3">
            <a:alphaModFix amt="70000"/>
          </a:blip>
          <a:srcRect b="22343" l="0" r="0" t="35641"/>
          <a:stretch/>
        </p:blipFill>
        <p:spPr>
          <a:xfrm>
            <a:off x="0" y="0"/>
            <a:ext cx="9144003" cy="2548499"/>
          </a:xfrm>
          <a:prstGeom prst="rect">
            <a:avLst/>
          </a:prstGeom>
          <a:noFill/>
          <a:ln>
            <a:noFill/>
          </a:ln>
        </p:spPr>
      </p:pic>
      <p:sp>
        <p:nvSpPr>
          <p:cNvPr id="394" name="Google Shape;394;p2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395" name="Google Shape;395;p27"/>
          <p:cNvSpPr/>
          <p:nvPr/>
        </p:nvSpPr>
        <p:spPr>
          <a:xfrm>
            <a:off x="-243525" y="2040625"/>
            <a:ext cx="8056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Account Receivable Financing</a:t>
            </a:r>
            <a:endParaRPr b="1" sz="3400">
              <a:solidFill>
                <a:srgbClr val="175B8B"/>
              </a:solidFill>
              <a:latin typeface="Poppins"/>
              <a:ea typeface="Poppins"/>
              <a:cs typeface="Poppins"/>
              <a:sym typeface="Poppins"/>
            </a:endParaRPr>
          </a:p>
        </p:txBody>
      </p:sp>
      <p:sp>
        <p:nvSpPr>
          <p:cNvPr id="396" name="Google Shape;396;p2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397" name="Google Shape;397;p2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398" name="Google Shape;398;p2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399" name="Google Shape;399;p27"/>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provides advances on account receivables, allowing businesses to access cash before customers pay their invoices, with no application fees and flexible terms.</a:t>
            </a:r>
            <a:endParaRPr sz="1455">
              <a:solidFill>
                <a:schemeClr val="dk1"/>
              </a:solidFill>
              <a:latin typeface="Poppins"/>
              <a:ea typeface="Poppins"/>
              <a:cs typeface="Poppins"/>
              <a:sym typeface="Poppins"/>
            </a:endParaRPr>
          </a:p>
        </p:txBody>
      </p:sp>
      <p:sp>
        <p:nvSpPr>
          <p:cNvPr id="400" name="Google Shape;400;p2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01" name="Google Shape;401;p2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05" name="Shape 405"/>
        <p:cNvGrpSpPr/>
        <p:nvPr/>
      </p:nvGrpSpPr>
      <p:grpSpPr>
        <a:xfrm>
          <a:off x="0" y="0"/>
          <a:ext cx="0" cy="0"/>
          <a:chOff x="0" y="0"/>
          <a:chExt cx="0" cy="0"/>
        </a:xfrm>
      </p:grpSpPr>
      <p:sp>
        <p:nvSpPr>
          <p:cNvPr id="406" name="Google Shape;406;p28"/>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07" name="Google Shape;407;p28" title="AdobeStock_209537576.jpeg"/>
          <p:cNvPicPr preferRelativeResize="0"/>
          <p:nvPr/>
        </p:nvPicPr>
        <p:blipFill rotWithShape="1">
          <a:blip r:embed="rId3">
            <a:alphaModFix amt="70000"/>
          </a:blip>
          <a:srcRect b="22343" l="0" r="0" t="35641"/>
          <a:stretch/>
        </p:blipFill>
        <p:spPr>
          <a:xfrm>
            <a:off x="0" y="0"/>
            <a:ext cx="9144003" cy="2548499"/>
          </a:xfrm>
          <a:prstGeom prst="rect">
            <a:avLst/>
          </a:prstGeom>
          <a:noFill/>
          <a:ln>
            <a:noFill/>
          </a:ln>
        </p:spPr>
      </p:pic>
      <p:sp>
        <p:nvSpPr>
          <p:cNvPr id="408" name="Google Shape;408;p2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09" name="Google Shape;409;p28"/>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410" name="Google Shape;410;p2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11" name="Google Shape;411;p2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12" name="Google Shape;412;p28"/>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413" name="Google Shape;413;p2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14" name="Google Shape;414;p2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415" name="Google Shape;415;p28"/>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$20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Variable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Interest rates under 2%</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Account Receivables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Poor credit accepted</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19" name="Shape 419"/>
        <p:cNvGrpSpPr/>
        <p:nvPr/>
      </p:nvGrpSpPr>
      <p:grpSpPr>
        <a:xfrm>
          <a:off x="0" y="0"/>
          <a:ext cx="0" cy="0"/>
          <a:chOff x="0" y="0"/>
          <a:chExt cx="0" cy="0"/>
        </a:xfrm>
      </p:grpSpPr>
      <p:sp>
        <p:nvSpPr>
          <p:cNvPr id="420" name="Google Shape;420;p29"/>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21" name="Google Shape;421;p29" title="AdobeStock_404610133.jpeg"/>
          <p:cNvPicPr preferRelativeResize="0"/>
          <p:nvPr/>
        </p:nvPicPr>
        <p:blipFill rotWithShape="1">
          <a:blip r:embed="rId3">
            <a:alphaModFix amt="70000"/>
          </a:blip>
          <a:srcRect b="31333" l="0" r="0" t="31329"/>
          <a:stretch/>
        </p:blipFill>
        <p:spPr>
          <a:xfrm>
            <a:off x="0" y="0"/>
            <a:ext cx="9144003" cy="2548500"/>
          </a:xfrm>
          <a:prstGeom prst="rect">
            <a:avLst/>
          </a:prstGeom>
          <a:noFill/>
          <a:ln>
            <a:noFill/>
          </a:ln>
        </p:spPr>
      </p:pic>
      <p:sp>
        <p:nvSpPr>
          <p:cNvPr id="422" name="Google Shape;422;p2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23" name="Google Shape;423;p29"/>
          <p:cNvSpPr/>
          <p:nvPr/>
        </p:nvSpPr>
        <p:spPr>
          <a:xfrm>
            <a:off x="-243525" y="2040625"/>
            <a:ext cx="7064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Purchase Order Financing</a:t>
            </a:r>
            <a:endParaRPr b="1" sz="3400">
              <a:solidFill>
                <a:srgbClr val="175B8B"/>
              </a:solidFill>
              <a:latin typeface="Poppins"/>
              <a:ea typeface="Poppins"/>
              <a:cs typeface="Poppins"/>
              <a:sym typeface="Poppins"/>
            </a:endParaRPr>
          </a:p>
        </p:txBody>
      </p:sp>
      <p:sp>
        <p:nvSpPr>
          <p:cNvPr id="424" name="Google Shape;424;p2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25" name="Google Shape;425;p2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26" name="Google Shape;426;p2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427" name="Google Shape;427;p29"/>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Purchase Order Financing program provides financing based on </a:t>
            </a:r>
            <a:br>
              <a:rPr lang="en" sz="1455">
                <a:solidFill>
                  <a:schemeClr val="dk1"/>
                </a:solidFill>
                <a:latin typeface="Poppins"/>
                <a:ea typeface="Poppins"/>
                <a:cs typeface="Poppins"/>
                <a:sym typeface="Poppins"/>
              </a:rPr>
            </a:br>
            <a:r>
              <a:rPr lang="en" sz="1455">
                <a:solidFill>
                  <a:schemeClr val="dk1"/>
                </a:solidFill>
                <a:latin typeface="Poppins"/>
                <a:ea typeface="Poppins"/>
                <a:cs typeface="Poppins"/>
                <a:sym typeface="Poppins"/>
              </a:rPr>
              <a:t>existing purchase orders, with funds paid directly to the supplier to help businesses fulfill large orders.</a:t>
            </a:r>
            <a:endParaRPr sz="1455">
              <a:solidFill>
                <a:schemeClr val="dk1"/>
              </a:solidFill>
              <a:latin typeface="Poppins"/>
              <a:ea typeface="Poppins"/>
              <a:cs typeface="Poppins"/>
              <a:sym typeface="Poppins"/>
            </a:endParaRPr>
          </a:p>
        </p:txBody>
      </p:sp>
      <p:sp>
        <p:nvSpPr>
          <p:cNvPr id="428" name="Google Shape;428;p2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29" name="Google Shape;429;p2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33" name="Shape 433"/>
        <p:cNvGrpSpPr/>
        <p:nvPr/>
      </p:nvGrpSpPr>
      <p:grpSpPr>
        <a:xfrm>
          <a:off x="0" y="0"/>
          <a:ext cx="0" cy="0"/>
          <a:chOff x="0" y="0"/>
          <a:chExt cx="0" cy="0"/>
        </a:xfrm>
      </p:grpSpPr>
      <p:sp>
        <p:nvSpPr>
          <p:cNvPr id="434" name="Google Shape;434;p30"/>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35" name="Google Shape;435;p30" title="AdobeStock_404610133.jpeg"/>
          <p:cNvPicPr preferRelativeResize="0"/>
          <p:nvPr/>
        </p:nvPicPr>
        <p:blipFill rotWithShape="1">
          <a:blip r:embed="rId3">
            <a:alphaModFix amt="70000"/>
          </a:blip>
          <a:srcRect b="31333" l="0" r="0" t="31329"/>
          <a:stretch/>
        </p:blipFill>
        <p:spPr>
          <a:xfrm>
            <a:off x="0" y="0"/>
            <a:ext cx="9144003" cy="2548500"/>
          </a:xfrm>
          <a:prstGeom prst="rect">
            <a:avLst/>
          </a:prstGeom>
          <a:noFill/>
          <a:ln>
            <a:noFill/>
          </a:ln>
        </p:spPr>
      </p:pic>
      <p:sp>
        <p:nvSpPr>
          <p:cNvPr id="436" name="Google Shape;436;p3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37" name="Google Shape;437;p3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438" name="Google Shape;438;p3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39" name="Google Shape;439;p3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40" name="Google Shape;440;p30"/>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441" name="Google Shape;441;p3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42" name="Google Shape;442;p3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443" name="Google Shape;443;p30"/>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$20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Variable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2% – 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Purchase Orders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47" name="Shape 447"/>
        <p:cNvGrpSpPr/>
        <p:nvPr/>
      </p:nvGrpSpPr>
      <p:grpSpPr>
        <a:xfrm>
          <a:off x="0" y="0"/>
          <a:ext cx="0" cy="0"/>
          <a:chOff x="0" y="0"/>
          <a:chExt cx="0" cy="0"/>
        </a:xfrm>
      </p:grpSpPr>
      <p:sp>
        <p:nvSpPr>
          <p:cNvPr id="448" name="Google Shape;448;p31"/>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49" name="Google Shape;449;p31" title="AdobeStock_488678761.jpeg"/>
          <p:cNvPicPr preferRelativeResize="0"/>
          <p:nvPr/>
        </p:nvPicPr>
        <p:blipFill rotWithShape="1">
          <a:blip r:embed="rId3">
            <a:alphaModFix amt="70000"/>
          </a:blip>
          <a:srcRect b="11545" l="0" r="0" t="46439"/>
          <a:stretch/>
        </p:blipFill>
        <p:spPr>
          <a:xfrm>
            <a:off x="0" y="0"/>
            <a:ext cx="9144003" cy="2548499"/>
          </a:xfrm>
          <a:prstGeom prst="rect">
            <a:avLst/>
          </a:prstGeom>
          <a:noFill/>
          <a:ln>
            <a:noFill/>
          </a:ln>
        </p:spPr>
      </p:pic>
      <p:sp>
        <p:nvSpPr>
          <p:cNvPr id="450" name="Google Shape;450;p3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51" name="Google Shape;451;p31"/>
          <p:cNvSpPr/>
          <p:nvPr/>
        </p:nvSpPr>
        <p:spPr>
          <a:xfrm>
            <a:off x="-243525" y="2040625"/>
            <a:ext cx="6203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Equipment Financing</a:t>
            </a:r>
            <a:endParaRPr b="1" sz="3400">
              <a:solidFill>
                <a:srgbClr val="175B8B"/>
              </a:solidFill>
              <a:latin typeface="Poppins"/>
              <a:ea typeface="Poppins"/>
              <a:cs typeface="Poppins"/>
              <a:sym typeface="Poppins"/>
            </a:endParaRPr>
          </a:p>
        </p:txBody>
      </p:sp>
      <p:sp>
        <p:nvSpPr>
          <p:cNvPr id="452" name="Google Shape;452;p3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53" name="Google Shape;453;p3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54" name="Google Shape;454;p3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455" name="Google Shape;455;p31"/>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Equipment Financing program offers financing for purchasing equipment, with loan amounts up to $5 million and flexible terms, including special conditions for long haul trucking.</a:t>
            </a:r>
            <a:endParaRPr b="1" sz="1455">
              <a:solidFill>
                <a:schemeClr val="dk1"/>
              </a:solidFill>
              <a:latin typeface="Poppins"/>
              <a:ea typeface="Poppins"/>
              <a:cs typeface="Poppins"/>
              <a:sym typeface="Poppins"/>
            </a:endParaRPr>
          </a:p>
        </p:txBody>
      </p:sp>
      <p:sp>
        <p:nvSpPr>
          <p:cNvPr id="456" name="Google Shape;456;p3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57" name="Google Shape;457;p3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61" name="Shape 461"/>
        <p:cNvGrpSpPr/>
        <p:nvPr/>
      </p:nvGrpSpPr>
      <p:grpSpPr>
        <a:xfrm>
          <a:off x="0" y="0"/>
          <a:ext cx="0" cy="0"/>
          <a:chOff x="0" y="0"/>
          <a:chExt cx="0" cy="0"/>
        </a:xfrm>
      </p:grpSpPr>
      <p:sp>
        <p:nvSpPr>
          <p:cNvPr id="462" name="Google Shape;462;p32"/>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63" name="Google Shape;463;p32" title="AdobeStock_488678761.jpeg"/>
          <p:cNvPicPr preferRelativeResize="0"/>
          <p:nvPr/>
        </p:nvPicPr>
        <p:blipFill rotWithShape="1">
          <a:blip r:embed="rId3">
            <a:alphaModFix amt="70000"/>
          </a:blip>
          <a:srcRect b="11545" l="0" r="0" t="46439"/>
          <a:stretch/>
        </p:blipFill>
        <p:spPr>
          <a:xfrm>
            <a:off x="0" y="0"/>
            <a:ext cx="9144003" cy="2548499"/>
          </a:xfrm>
          <a:prstGeom prst="rect">
            <a:avLst/>
          </a:prstGeom>
          <a:noFill/>
          <a:ln>
            <a:noFill/>
          </a:ln>
        </p:spPr>
      </p:pic>
      <p:sp>
        <p:nvSpPr>
          <p:cNvPr id="464" name="Google Shape;464;p3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65" name="Google Shape;465;p32"/>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466" name="Google Shape;466;p3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67" name="Google Shape;467;p3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68" name="Google Shape;468;p32"/>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469" name="Google Shape;469;p3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70" name="Google Shape;470;p3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471" name="Google Shape;471;p32"/>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24-72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6.25% – 25%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Equipment purchased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500</a:t>
            </a:r>
            <a:r>
              <a:rPr lang="en" sz="1135">
                <a:solidFill>
                  <a:srgbClr val="333333"/>
                </a:solidFill>
                <a:highlight>
                  <a:srgbClr val="FCFCFC"/>
                </a:highlight>
                <a:latin typeface="Poppins"/>
                <a:ea typeface="Poppins"/>
                <a:cs typeface="Poppins"/>
                <a:sym typeface="Poppins"/>
              </a:rPr>
              <a:t>+</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75" name="Shape 475"/>
        <p:cNvGrpSpPr/>
        <p:nvPr/>
      </p:nvGrpSpPr>
      <p:grpSpPr>
        <a:xfrm>
          <a:off x="0" y="0"/>
          <a:ext cx="0" cy="0"/>
          <a:chOff x="0" y="0"/>
          <a:chExt cx="0" cy="0"/>
        </a:xfrm>
      </p:grpSpPr>
      <p:sp>
        <p:nvSpPr>
          <p:cNvPr id="476" name="Google Shape;476;p33"/>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77" name="Google Shape;477;p33" title="AdobeStock_209537555.jpeg"/>
          <p:cNvPicPr preferRelativeResize="0"/>
          <p:nvPr/>
        </p:nvPicPr>
        <p:blipFill rotWithShape="1">
          <a:blip r:embed="rId3">
            <a:alphaModFix amt="70000"/>
          </a:blip>
          <a:srcRect b="47075" l="0" r="0" t="3141"/>
          <a:stretch/>
        </p:blipFill>
        <p:spPr>
          <a:xfrm>
            <a:off x="3150" y="-6050"/>
            <a:ext cx="9144003" cy="2548500"/>
          </a:xfrm>
          <a:prstGeom prst="rect">
            <a:avLst/>
          </a:prstGeom>
          <a:noFill/>
          <a:ln>
            <a:noFill/>
          </a:ln>
        </p:spPr>
      </p:pic>
      <p:sp>
        <p:nvSpPr>
          <p:cNvPr id="478" name="Google Shape;478;p3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79" name="Google Shape;479;p33"/>
          <p:cNvSpPr/>
          <p:nvPr/>
        </p:nvSpPr>
        <p:spPr>
          <a:xfrm>
            <a:off x="-243525" y="2307325"/>
            <a:ext cx="71427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Sale-Leaseback Financing</a:t>
            </a:r>
            <a:endParaRPr b="1" sz="3400">
              <a:solidFill>
                <a:srgbClr val="175B8B"/>
              </a:solidFill>
              <a:latin typeface="Poppins"/>
              <a:ea typeface="Poppins"/>
              <a:cs typeface="Poppins"/>
              <a:sym typeface="Poppins"/>
            </a:endParaRPr>
          </a:p>
        </p:txBody>
      </p:sp>
      <p:sp>
        <p:nvSpPr>
          <p:cNvPr id="480" name="Google Shape;480;p3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81" name="Google Shape;481;p3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82" name="Google Shape;482;p3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483" name="Google Shape;483;p33"/>
          <p:cNvSpPr txBox="1"/>
          <p:nvPr/>
        </p:nvSpPr>
        <p:spPr>
          <a:xfrm>
            <a:off x="491700" y="3742550"/>
            <a:ext cx="8166900" cy="666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financing for titled equipment with loan amounts based on the equipment's value, and flexible terms of 2 to 6 years.</a:t>
            </a:r>
            <a:endParaRPr sz="1455">
              <a:solidFill>
                <a:schemeClr val="dk1"/>
              </a:solidFill>
              <a:latin typeface="Poppins"/>
              <a:ea typeface="Poppins"/>
              <a:cs typeface="Poppins"/>
              <a:sym typeface="Poppins"/>
            </a:endParaRPr>
          </a:p>
        </p:txBody>
      </p:sp>
      <p:sp>
        <p:nvSpPr>
          <p:cNvPr id="484" name="Google Shape;484;p3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85" name="Google Shape;485;p3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489" name="Shape 489"/>
        <p:cNvGrpSpPr/>
        <p:nvPr/>
      </p:nvGrpSpPr>
      <p:grpSpPr>
        <a:xfrm>
          <a:off x="0" y="0"/>
          <a:ext cx="0" cy="0"/>
          <a:chOff x="0" y="0"/>
          <a:chExt cx="0" cy="0"/>
        </a:xfrm>
      </p:grpSpPr>
      <p:sp>
        <p:nvSpPr>
          <p:cNvPr id="490" name="Google Shape;490;p34"/>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491" name="Google Shape;491;p34" title="AdobeStock_209537555.jpeg"/>
          <p:cNvPicPr preferRelativeResize="0"/>
          <p:nvPr/>
        </p:nvPicPr>
        <p:blipFill rotWithShape="1">
          <a:blip r:embed="rId3">
            <a:alphaModFix amt="70000"/>
          </a:blip>
          <a:srcRect b="47075" l="0" r="0" t="3141"/>
          <a:stretch/>
        </p:blipFill>
        <p:spPr>
          <a:xfrm>
            <a:off x="3150" y="-6050"/>
            <a:ext cx="9144003" cy="2548500"/>
          </a:xfrm>
          <a:prstGeom prst="rect">
            <a:avLst/>
          </a:prstGeom>
          <a:noFill/>
          <a:ln>
            <a:noFill/>
          </a:ln>
        </p:spPr>
      </p:pic>
      <p:sp>
        <p:nvSpPr>
          <p:cNvPr id="492" name="Google Shape;492;p3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93" name="Google Shape;493;p3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494" name="Google Shape;494;p3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495" name="Google Shape;495;p3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496" name="Google Shape;496;p34"/>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497" name="Google Shape;497;p3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498" name="Google Shape;498;p3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499" name="Google Shape;499;p34"/>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Equipment value of $400,00.00 or greater</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a:t>
            </a:r>
            <a:r>
              <a:rPr lang="en" sz="1135">
                <a:solidFill>
                  <a:srgbClr val="333333"/>
                </a:solidFill>
                <a:highlight>
                  <a:srgbClr val="FCFCFC"/>
                </a:highlight>
                <a:latin typeface="Poppins"/>
                <a:ea typeface="Poppins"/>
                <a:cs typeface="Poppins"/>
                <a:sym typeface="Poppins"/>
              </a:rPr>
              <a:t> 2 years – 6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Titled equipment</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550+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6" name="Shape 66"/>
        <p:cNvGrpSpPr/>
        <p:nvPr/>
      </p:nvGrpSpPr>
      <p:grpSpPr>
        <a:xfrm>
          <a:off x="0" y="0"/>
          <a:ext cx="0" cy="0"/>
          <a:chOff x="0" y="0"/>
          <a:chExt cx="0" cy="0"/>
        </a:xfrm>
      </p:grpSpPr>
      <p:pic>
        <p:nvPicPr>
          <p:cNvPr id="67" name="Google Shape;67;p8"/>
          <p:cNvPicPr preferRelativeResize="0"/>
          <p:nvPr/>
        </p:nvPicPr>
        <p:blipFill rotWithShape="1">
          <a:blip r:embed="rId3">
            <a:alphaModFix/>
          </a:blip>
          <a:srcRect b="10346" l="0" r="0" t="0"/>
          <a:stretch/>
        </p:blipFill>
        <p:spPr>
          <a:xfrm>
            <a:off x="0" y="562600"/>
            <a:ext cx="9162749" cy="4322326"/>
          </a:xfrm>
          <a:prstGeom prst="rect">
            <a:avLst/>
          </a:prstGeom>
          <a:noFill/>
          <a:ln>
            <a:noFill/>
          </a:ln>
        </p:spPr>
      </p:pic>
      <p:pic>
        <p:nvPicPr>
          <p:cNvPr id="68" name="Google Shape;68;p8" title="AdobeStock_138922277.jpeg"/>
          <p:cNvPicPr preferRelativeResize="0"/>
          <p:nvPr/>
        </p:nvPicPr>
        <p:blipFill rotWithShape="1">
          <a:blip r:embed="rId4">
            <a:alphaModFix/>
          </a:blip>
          <a:srcRect b="26042" l="0" r="0" t="29302"/>
          <a:stretch/>
        </p:blipFill>
        <p:spPr>
          <a:xfrm>
            <a:off x="0" y="0"/>
            <a:ext cx="9144003" cy="2721424"/>
          </a:xfrm>
          <a:prstGeom prst="rect">
            <a:avLst/>
          </a:prstGeom>
          <a:noFill/>
          <a:ln>
            <a:noFill/>
          </a:ln>
        </p:spPr>
      </p:pic>
      <p:sp>
        <p:nvSpPr>
          <p:cNvPr id="69" name="Google Shape;69;p8"/>
          <p:cNvSpPr/>
          <p:nvPr/>
        </p:nvSpPr>
        <p:spPr>
          <a:xfrm>
            <a:off x="8459825" y="-651700"/>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0" name="Google Shape;70;p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1" name="Google Shape;71;p8"/>
          <p:cNvPicPr preferRelativeResize="0"/>
          <p:nvPr/>
        </p:nvPicPr>
        <p:blipFill rotWithShape="1">
          <a:blip r:embed="rId5">
            <a:alphaModFix/>
          </a:blip>
          <a:srcRect b="0" l="0" r="0" t="0"/>
          <a:stretch/>
        </p:blipFill>
        <p:spPr>
          <a:xfrm>
            <a:off x="7181420" y="4750538"/>
            <a:ext cx="1477106" cy="257179"/>
          </a:xfrm>
          <a:prstGeom prst="rect">
            <a:avLst/>
          </a:prstGeom>
          <a:noFill/>
          <a:ln>
            <a:noFill/>
          </a:ln>
        </p:spPr>
      </p:pic>
      <p:sp>
        <p:nvSpPr>
          <p:cNvPr id="72" name="Google Shape;72;p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pic>
        <p:nvPicPr>
          <p:cNvPr id="73" name="Google Shape;73;p8"/>
          <p:cNvPicPr preferRelativeResize="0"/>
          <p:nvPr/>
        </p:nvPicPr>
        <p:blipFill>
          <a:blip r:embed="rId6">
            <a:alphaModFix/>
          </a:blip>
          <a:stretch>
            <a:fillRect/>
          </a:stretch>
        </p:blipFill>
        <p:spPr>
          <a:xfrm>
            <a:off x="7683251" y="3194090"/>
            <a:ext cx="1190842" cy="1309798"/>
          </a:xfrm>
          <a:prstGeom prst="rect">
            <a:avLst/>
          </a:prstGeom>
          <a:noFill/>
          <a:ln>
            <a:noFill/>
          </a:ln>
        </p:spPr>
      </p:pic>
      <p:sp>
        <p:nvSpPr>
          <p:cNvPr id="74" name="Google Shape;74;p8"/>
          <p:cNvSpPr/>
          <p:nvPr/>
        </p:nvSpPr>
        <p:spPr>
          <a:xfrm>
            <a:off x="-494300" y="30360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5" name="Google Shape;75;p8"/>
          <p:cNvSpPr txBox="1"/>
          <p:nvPr>
            <p:ph type="title"/>
          </p:nvPr>
        </p:nvSpPr>
        <p:spPr>
          <a:xfrm>
            <a:off x="491700" y="2946450"/>
            <a:ext cx="7289700" cy="15003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1200"/>
              </a:spcAft>
              <a:buSzPts val="1100"/>
              <a:buNone/>
            </a:pPr>
            <a:r>
              <a:rPr b="1" lang="en" sz="3300">
                <a:solidFill>
                  <a:srgbClr val="175B8B"/>
                </a:solidFill>
              </a:rPr>
              <a:t>Understanding the </a:t>
            </a:r>
            <a:r>
              <a:rPr b="1" i="1" lang="en" sz="3300">
                <a:solidFill>
                  <a:srgbClr val="0CAE87"/>
                </a:solidFill>
              </a:rPr>
              <a:t>Surge</a:t>
            </a:r>
            <a:r>
              <a:rPr b="1" i="1" lang="en" sz="3300">
                <a:solidFill>
                  <a:srgbClr val="175B8B"/>
                </a:solidFill>
              </a:rPr>
              <a:t> </a:t>
            </a:r>
            <a:r>
              <a:rPr b="1" lang="en" sz="3300">
                <a:solidFill>
                  <a:srgbClr val="175B8B"/>
                </a:solidFill>
              </a:rPr>
              <a:t>in Business Funding Demand</a:t>
            </a:r>
            <a:r>
              <a:rPr b="1" lang="en" sz="3600">
                <a:solidFill>
                  <a:srgbClr val="175B8B"/>
                </a:solidFill>
                <a:highlight>
                  <a:srgbClr val="FCFCFC"/>
                </a:highlight>
              </a:rPr>
              <a:t> </a:t>
            </a:r>
            <a:endParaRPr b="1" sz="6500">
              <a:solidFill>
                <a:srgbClr val="175B8B"/>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03" name="Shape 503"/>
        <p:cNvGrpSpPr/>
        <p:nvPr/>
      </p:nvGrpSpPr>
      <p:grpSpPr>
        <a:xfrm>
          <a:off x="0" y="0"/>
          <a:ext cx="0" cy="0"/>
          <a:chOff x="0" y="0"/>
          <a:chExt cx="0" cy="0"/>
        </a:xfrm>
      </p:grpSpPr>
      <p:sp>
        <p:nvSpPr>
          <p:cNvPr id="504" name="Google Shape;504;p35"/>
          <p:cNvSpPr/>
          <p:nvPr/>
        </p:nvSpPr>
        <p:spPr>
          <a:xfrm>
            <a:off x="-3100" y="-24600"/>
            <a:ext cx="9144000" cy="2585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05" name="Google Shape;505;p35" title="AdobeStock_1035009966.jpeg"/>
          <p:cNvPicPr preferRelativeResize="0"/>
          <p:nvPr/>
        </p:nvPicPr>
        <p:blipFill rotWithShape="1">
          <a:blip r:embed="rId3">
            <a:alphaModFix amt="70000"/>
          </a:blip>
          <a:srcRect b="0" l="0" r="0" t="58014"/>
          <a:stretch/>
        </p:blipFill>
        <p:spPr>
          <a:xfrm>
            <a:off x="-6" y="-36900"/>
            <a:ext cx="9144008" cy="2597524"/>
          </a:xfrm>
          <a:prstGeom prst="rect">
            <a:avLst/>
          </a:prstGeom>
          <a:noFill/>
          <a:ln>
            <a:noFill/>
          </a:ln>
        </p:spPr>
      </p:pic>
      <p:sp>
        <p:nvSpPr>
          <p:cNvPr id="506" name="Google Shape;506;p3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07" name="Google Shape;507;p35"/>
          <p:cNvSpPr/>
          <p:nvPr/>
        </p:nvSpPr>
        <p:spPr>
          <a:xfrm>
            <a:off x="-243525" y="1356950"/>
            <a:ext cx="5607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Equipment Leasing</a:t>
            </a:r>
            <a:endParaRPr b="1" sz="3400">
              <a:solidFill>
                <a:srgbClr val="175B8B"/>
              </a:solidFill>
              <a:latin typeface="Poppins"/>
              <a:ea typeface="Poppins"/>
              <a:cs typeface="Poppins"/>
              <a:sym typeface="Poppins"/>
            </a:endParaRPr>
          </a:p>
        </p:txBody>
      </p:sp>
      <p:sp>
        <p:nvSpPr>
          <p:cNvPr id="508" name="Google Shape;508;p3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09" name="Google Shape;509;p3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10" name="Google Shape;510;p3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511" name="Google Shape;511;p35"/>
          <p:cNvSpPr txBox="1"/>
          <p:nvPr/>
        </p:nvSpPr>
        <p:spPr>
          <a:xfrm>
            <a:off x="491700" y="2792175"/>
            <a:ext cx="79545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Equipment Leasing allows businesses to acquire equipment without the high upfront costs. Rather than buying equipment outright, businesses can lease it for a specified period, with an option to purchase, renew, or return the equipment at the end of the lease term. This option provides flexibility, preserves cash flow, and helps businesses keep up with the latest technology without the risk of obsolescence.</a:t>
            </a:r>
            <a:endParaRPr sz="1455">
              <a:solidFill>
                <a:schemeClr val="dk1"/>
              </a:solidFill>
              <a:latin typeface="Poppins"/>
              <a:ea typeface="Poppins"/>
              <a:cs typeface="Poppins"/>
              <a:sym typeface="Poppins"/>
            </a:endParaRPr>
          </a:p>
        </p:txBody>
      </p:sp>
      <p:sp>
        <p:nvSpPr>
          <p:cNvPr id="512" name="Google Shape;512;p3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13" name="Google Shape;513;p3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17" name="Shape 517"/>
        <p:cNvGrpSpPr/>
        <p:nvPr/>
      </p:nvGrpSpPr>
      <p:grpSpPr>
        <a:xfrm>
          <a:off x="0" y="0"/>
          <a:ext cx="0" cy="0"/>
          <a:chOff x="0" y="0"/>
          <a:chExt cx="0" cy="0"/>
        </a:xfrm>
      </p:grpSpPr>
      <p:sp>
        <p:nvSpPr>
          <p:cNvPr id="518" name="Google Shape;518;p36"/>
          <p:cNvSpPr/>
          <p:nvPr/>
        </p:nvSpPr>
        <p:spPr>
          <a:xfrm>
            <a:off x="-3100" y="-24600"/>
            <a:ext cx="9144000" cy="2585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19" name="Google Shape;519;p36" title="AdobeStock_1035009966.jpeg"/>
          <p:cNvPicPr preferRelativeResize="0"/>
          <p:nvPr/>
        </p:nvPicPr>
        <p:blipFill rotWithShape="1">
          <a:blip r:embed="rId3">
            <a:alphaModFix amt="70000"/>
          </a:blip>
          <a:srcRect b="0" l="0" r="0" t="58014"/>
          <a:stretch/>
        </p:blipFill>
        <p:spPr>
          <a:xfrm>
            <a:off x="-6" y="-36900"/>
            <a:ext cx="9144008" cy="2597524"/>
          </a:xfrm>
          <a:prstGeom prst="rect">
            <a:avLst/>
          </a:prstGeom>
          <a:noFill/>
          <a:ln>
            <a:noFill/>
          </a:ln>
        </p:spPr>
      </p:pic>
      <p:sp>
        <p:nvSpPr>
          <p:cNvPr id="520" name="Google Shape;520;p3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21" name="Google Shape;521;p3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522" name="Google Shape;522;p3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23" name="Google Shape;523;p3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24" name="Google Shape;524;p36"/>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525" name="Google Shape;525;p3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26" name="Google Shape;526;p3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527" name="Google Shape;527;p36"/>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$1,000 - $250,000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12 months - 5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5% - 22%</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Equipment being leased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Minimum 600+ personal credit score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31" name="Shape 531"/>
        <p:cNvGrpSpPr/>
        <p:nvPr/>
      </p:nvGrpSpPr>
      <p:grpSpPr>
        <a:xfrm>
          <a:off x="0" y="0"/>
          <a:ext cx="0" cy="0"/>
          <a:chOff x="0" y="0"/>
          <a:chExt cx="0" cy="0"/>
        </a:xfrm>
      </p:grpSpPr>
      <p:sp>
        <p:nvSpPr>
          <p:cNvPr id="532" name="Google Shape;532;p37"/>
          <p:cNvSpPr/>
          <p:nvPr/>
        </p:nvSpPr>
        <p:spPr>
          <a:xfrm>
            <a:off x="-3100" y="-39281"/>
            <a:ext cx="9144000" cy="25998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33" name="Google Shape;533;p37" title="AdobeStock_216643777.jpeg"/>
          <p:cNvPicPr preferRelativeResize="0"/>
          <p:nvPr/>
        </p:nvPicPr>
        <p:blipFill rotWithShape="1">
          <a:blip r:embed="rId3">
            <a:alphaModFix amt="70000"/>
          </a:blip>
          <a:srcRect b="3756" l="0" r="0" t="54228"/>
          <a:stretch/>
        </p:blipFill>
        <p:spPr>
          <a:xfrm>
            <a:off x="-6" y="-51650"/>
            <a:ext cx="9144008" cy="2612276"/>
          </a:xfrm>
          <a:prstGeom prst="rect">
            <a:avLst/>
          </a:prstGeom>
          <a:noFill/>
          <a:ln>
            <a:noFill/>
          </a:ln>
        </p:spPr>
      </p:pic>
      <p:sp>
        <p:nvSpPr>
          <p:cNvPr id="534" name="Google Shape;534;p3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35" name="Google Shape;535;p37"/>
          <p:cNvSpPr/>
          <p:nvPr/>
        </p:nvSpPr>
        <p:spPr>
          <a:xfrm>
            <a:off x="-243525" y="1129075"/>
            <a:ext cx="76785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a:t>
            </a:r>
            <a:r>
              <a:rPr b="1" lang="en" sz="3400">
                <a:solidFill>
                  <a:srgbClr val="175B8B"/>
                </a:solidFill>
                <a:latin typeface="Poppins"/>
                <a:ea typeface="Poppins"/>
                <a:cs typeface="Poppins"/>
                <a:sym typeface="Poppins"/>
              </a:rPr>
              <a:t> Equipment Line of Credit</a:t>
            </a:r>
            <a:endParaRPr b="1" sz="3400">
              <a:solidFill>
                <a:srgbClr val="175B8B"/>
              </a:solidFill>
              <a:latin typeface="Poppins"/>
              <a:ea typeface="Poppins"/>
              <a:cs typeface="Poppins"/>
              <a:sym typeface="Poppins"/>
            </a:endParaRPr>
          </a:p>
        </p:txBody>
      </p:sp>
      <p:sp>
        <p:nvSpPr>
          <p:cNvPr id="536" name="Google Shape;536;p3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37" name="Google Shape;537;p3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38" name="Google Shape;538;p3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539" name="Google Shape;539;p37"/>
          <p:cNvSpPr txBox="1"/>
          <p:nvPr/>
        </p:nvSpPr>
        <p:spPr>
          <a:xfrm>
            <a:off x="491700" y="2564300"/>
            <a:ext cx="8166900" cy="1954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An Equipment Line of Credit provides businesses with flexible access to capital specifically for purchasing equipment or managing equipment-related expenses. Unlike traditional loans, a line of credit allows businesses to draw funds as needed, up to the approved credit limit. This makes it ideal for companies that need to purchase multiple pieces of equipment or want the flexibility to finance equipment on an ongoing basis as their business grows. Repayments can be made as funds are used, with interest charged only on the amount borrowed.</a:t>
            </a:r>
            <a:endParaRPr sz="1455">
              <a:solidFill>
                <a:schemeClr val="dk1"/>
              </a:solidFill>
              <a:latin typeface="Poppins"/>
              <a:ea typeface="Poppins"/>
              <a:cs typeface="Poppins"/>
              <a:sym typeface="Poppins"/>
            </a:endParaRPr>
          </a:p>
        </p:txBody>
      </p:sp>
      <p:sp>
        <p:nvSpPr>
          <p:cNvPr id="540" name="Google Shape;540;p3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41" name="Google Shape;541;p3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45" name="Shape 545"/>
        <p:cNvGrpSpPr/>
        <p:nvPr/>
      </p:nvGrpSpPr>
      <p:grpSpPr>
        <a:xfrm>
          <a:off x="0" y="0"/>
          <a:ext cx="0" cy="0"/>
          <a:chOff x="0" y="0"/>
          <a:chExt cx="0" cy="0"/>
        </a:xfrm>
      </p:grpSpPr>
      <p:sp>
        <p:nvSpPr>
          <p:cNvPr id="546" name="Google Shape;546;p38"/>
          <p:cNvSpPr/>
          <p:nvPr/>
        </p:nvSpPr>
        <p:spPr>
          <a:xfrm>
            <a:off x="-3100" y="-39281"/>
            <a:ext cx="9144000" cy="25998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47" name="Google Shape;547;p38" title="AdobeStock_216643777.jpeg"/>
          <p:cNvPicPr preferRelativeResize="0"/>
          <p:nvPr/>
        </p:nvPicPr>
        <p:blipFill rotWithShape="1">
          <a:blip r:embed="rId3">
            <a:alphaModFix amt="70000"/>
          </a:blip>
          <a:srcRect b="3756" l="0" r="0" t="54228"/>
          <a:stretch/>
        </p:blipFill>
        <p:spPr>
          <a:xfrm>
            <a:off x="-6" y="-51650"/>
            <a:ext cx="9144008" cy="2612276"/>
          </a:xfrm>
          <a:prstGeom prst="rect">
            <a:avLst/>
          </a:prstGeom>
          <a:noFill/>
          <a:ln>
            <a:noFill/>
          </a:ln>
        </p:spPr>
      </p:pic>
      <p:sp>
        <p:nvSpPr>
          <p:cNvPr id="548" name="Google Shape;548;p3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49" name="Google Shape;549;p38"/>
          <p:cNvSpPr/>
          <p:nvPr/>
        </p:nvSpPr>
        <p:spPr>
          <a:xfrm>
            <a:off x="724975" y="841187"/>
            <a:ext cx="7609800" cy="34611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550" name="Google Shape;550;p3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51" name="Google Shape;551;p3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52" name="Google Shape;552;p38"/>
          <p:cNvPicPr preferRelativeResize="0"/>
          <p:nvPr/>
        </p:nvPicPr>
        <p:blipFill>
          <a:blip r:embed="rId5">
            <a:alphaModFix/>
          </a:blip>
          <a:stretch>
            <a:fillRect/>
          </a:stretch>
        </p:blipFill>
        <p:spPr>
          <a:xfrm>
            <a:off x="8334776" y="-10"/>
            <a:ext cx="1190842" cy="1309798"/>
          </a:xfrm>
          <a:prstGeom prst="rect">
            <a:avLst/>
          </a:prstGeom>
          <a:noFill/>
          <a:ln>
            <a:noFill/>
          </a:ln>
        </p:spPr>
      </p:pic>
      <p:sp>
        <p:nvSpPr>
          <p:cNvPr id="553" name="Google Shape;553;p3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54" name="Google Shape;554;p3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555" name="Google Shape;555;p38"/>
          <p:cNvSpPr txBox="1"/>
          <p:nvPr/>
        </p:nvSpPr>
        <p:spPr>
          <a:xfrm>
            <a:off x="1104925" y="841208"/>
            <a:ext cx="6849900" cy="34611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$10,000 to $100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Up to 3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0.50% - 9%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Secured by business assets, including accounts receivable, inventory, and equipment.</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Secured by the equipment being financed.</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435">
                <a:solidFill>
                  <a:schemeClr val="lt1"/>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Business Lines of Credit: Unsecured up to certain limits; higher amounts may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require collateral.</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Secured by non-real estate business assets, such as equipment or inventory. PNC.COM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Business Lines of Credit: Unsecured up to certain limits; higher amounts may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require collateral.</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650 - 700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59" name="Shape 559"/>
        <p:cNvGrpSpPr/>
        <p:nvPr/>
      </p:nvGrpSpPr>
      <p:grpSpPr>
        <a:xfrm>
          <a:off x="0" y="0"/>
          <a:ext cx="0" cy="0"/>
          <a:chOff x="0" y="0"/>
          <a:chExt cx="0" cy="0"/>
        </a:xfrm>
      </p:grpSpPr>
      <p:sp>
        <p:nvSpPr>
          <p:cNvPr id="560" name="Google Shape;560;p39"/>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61" name="Google Shape;561;p39" title="AdobeStock_1126253385.jpeg"/>
          <p:cNvPicPr preferRelativeResize="0"/>
          <p:nvPr/>
        </p:nvPicPr>
        <p:blipFill rotWithShape="1">
          <a:blip r:embed="rId3">
            <a:alphaModFix amt="70000"/>
          </a:blip>
          <a:srcRect b="28994" l="0" r="0" t="28990"/>
          <a:stretch/>
        </p:blipFill>
        <p:spPr>
          <a:xfrm>
            <a:off x="-3100" y="-6050"/>
            <a:ext cx="9150249" cy="2548499"/>
          </a:xfrm>
          <a:prstGeom prst="rect">
            <a:avLst/>
          </a:prstGeom>
          <a:noFill/>
          <a:ln>
            <a:noFill/>
          </a:ln>
        </p:spPr>
      </p:pic>
      <p:sp>
        <p:nvSpPr>
          <p:cNvPr id="562" name="Google Shape;562;p3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63" name="Google Shape;563;p39"/>
          <p:cNvSpPr/>
          <p:nvPr/>
        </p:nvSpPr>
        <p:spPr>
          <a:xfrm>
            <a:off x="-243525" y="2276750"/>
            <a:ext cx="8043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Retirement Account Financing</a:t>
            </a:r>
            <a:endParaRPr b="1" sz="3400">
              <a:solidFill>
                <a:srgbClr val="175B8B"/>
              </a:solidFill>
              <a:latin typeface="Poppins"/>
              <a:ea typeface="Poppins"/>
              <a:cs typeface="Poppins"/>
              <a:sym typeface="Poppins"/>
            </a:endParaRPr>
          </a:p>
        </p:txBody>
      </p:sp>
      <p:sp>
        <p:nvSpPr>
          <p:cNvPr id="564" name="Google Shape;564;p3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65" name="Google Shape;565;p3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66" name="Google Shape;566;p39"/>
          <p:cNvPicPr preferRelativeResize="0"/>
          <p:nvPr/>
        </p:nvPicPr>
        <p:blipFill>
          <a:blip r:embed="rId5">
            <a:alphaModFix/>
          </a:blip>
          <a:stretch>
            <a:fillRect/>
          </a:stretch>
        </p:blipFill>
        <p:spPr>
          <a:xfrm>
            <a:off x="491701" y="-729610"/>
            <a:ext cx="1190842" cy="1309798"/>
          </a:xfrm>
          <a:prstGeom prst="rect">
            <a:avLst/>
          </a:prstGeom>
          <a:noFill/>
          <a:ln>
            <a:noFill/>
          </a:ln>
        </p:spPr>
      </p:pic>
      <p:sp>
        <p:nvSpPr>
          <p:cNvPr id="567" name="Google Shape;567;p39"/>
          <p:cNvSpPr txBox="1"/>
          <p:nvPr/>
        </p:nvSpPr>
        <p:spPr>
          <a:xfrm>
            <a:off x="491700" y="3711975"/>
            <a:ext cx="8166900" cy="666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This program allows you to borrow up to 100% of your "rollable" retirement account value, such as a 401K or IRA, with no credit requirements.</a:t>
            </a:r>
            <a:endParaRPr sz="1455">
              <a:solidFill>
                <a:schemeClr val="dk1"/>
              </a:solidFill>
              <a:latin typeface="Poppins"/>
              <a:ea typeface="Poppins"/>
              <a:cs typeface="Poppins"/>
              <a:sym typeface="Poppins"/>
            </a:endParaRPr>
          </a:p>
        </p:txBody>
      </p:sp>
      <p:sp>
        <p:nvSpPr>
          <p:cNvPr id="568" name="Google Shape;568;p3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69" name="Google Shape;569;p3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73" name="Shape 573"/>
        <p:cNvGrpSpPr/>
        <p:nvPr/>
      </p:nvGrpSpPr>
      <p:grpSpPr>
        <a:xfrm>
          <a:off x="0" y="0"/>
          <a:ext cx="0" cy="0"/>
          <a:chOff x="0" y="0"/>
          <a:chExt cx="0" cy="0"/>
        </a:xfrm>
      </p:grpSpPr>
      <p:sp>
        <p:nvSpPr>
          <p:cNvPr id="574" name="Google Shape;574;p40"/>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75" name="Google Shape;575;p40" title="AdobeStock_1126253385.jpeg"/>
          <p:cNvPicPr preferRelativeResize="0"/>
          <p:nvPr/>
        </p:nvPicPr>
        <p:blipFill rotWithShape="1">
          <a:blip r:embed="rId3">
            <a:alphaModFix amt="70000"/>
          </a:blip>
          <a:srcRect b="28994" l="0" r="0" t="28990"/>
          <a:stretch/>
        </p:blipFill>
        <p:spPr>
          <a:xfrm>
            <a:off x="-3100" y="-6050"/>
            <a:ext cx="9150249" cy="2548499"/>
          </a:xfrm>
          <a:prstGeom prst="rect">
            <a:avLst/>
          </a:prstGeom>
          <a:noFill/>
          <a:ln>
            <a:noFill/>
          </a:ln>
        </p:spPr>
      </p:pic>
      <p:sp>
        <p:nvSpPr>
          <p:cNvPr id="576" name="Google Shape;576;p4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77" name="Google Shape;577;p4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578" name="Google Shape;578;p4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79" name="Google Shape;579;p4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80" name="Google Shape;580;p40"/>
          <p:cNvPicPr preferRelativeResize="0"/>
          <p:nvPr/>
        </p:nvPicPr>
        <p:blipFill>
          <a:blip r:embed="rId5">
            <a:alphaModFix/>
          </a:blip>
          <a:stretch>
            <a:fillRect/>
          </a:stretch>
        </p:blipFill>
        <p:spPr>
          <a:xfrm>
            <a:off x="8588301" y="977315"/>
            <a:ext cx="1190842" cy="1309798"/>
          </a:xfrm>
          <a:prstGeom prst="rect">
            <a:avLst/>
          </a:prstGeom>
          <a:noFill/>
          <a:ln>
            <a:noFill/>
          </a:ln>
        </p:spPr>
      </p:pic>
      <p:sp>
        <p:nvSpPr>
          <p:cNvPr id="581" name="Google Shape;581;p4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82" name="Google Shape;582;p4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583" name="Google Shape;583;p40"/>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100% of current retirement account value that’s “rollable”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5 years, if applicable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Prime + 2 and fees – $3500 to $5000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401K or IRA</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587" name="Shape 587"/>
        <p:cNvGrpSpPr/>
        <p:nvPr/>
      </p:nvGrpSpPr>
      <p:grpSpPr>
        <a:xfrm>
          <a:off x="0" y="0"/>
          <a:ext cx="0" cy="0"/>
          <a:chOff x="0" y="0"/>
          <a:chExt cx="0" cy="0"/>
        </a:xfrm>
      </p:grpSpPr>
      <p:sp>
        <p:nvSpPr>
          <p:cNvPr id="588" name="Google Shape;588;p41"/>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589" name="Google Shape;589;p41" title="AdobeStock_291525876.jpeg"/>
          <p:cNvPicPr preferRelativeResize="0"/>
          <p:nvPr/>
        </p:nvPicPr>
        <p:blipFill rotWithShape="1">
          <a:blip r:embed="rId3">
            <a:alphaModFix amt="70000"/>
          </a:blip>
          <a:srcRect b="38624" l="0" r="0" t="19360"/>
          <a:stretch/>
        </p:blipFill>
        <p:spPr>
          <a:xfrm>
            <a:off x="-41150" y="-6050"/>
            <a:ext cx="9232599" cy="2548499"/>
          </a:xfrm>
          <a:prstGeom prst="rect">
            <a:avLst/>
          </a:prstGeom>
          <a:noFill/>
          <a:ln>
            <a:noFill/>
          </a:ln>
        </p:spPr>
      </p:pic>
      <p:sp>
        <p:nvSpPr>
          <p:cNvPr id="590" name="Google Shape;590;p4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91" name="Google Shape;591;p41"/>
          <p:cNvSpPr/>
          <p:nvPr/>
        </p:nvSpPr>
        <p:spPr>
          <a:xfrm>
            <a:off x="-243525" y="2040625"/>
            <a:ext cx="2641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SBA</a:t>
            </a:r>
            <a:endParaRPr b="1" sz="3400">
              <a:solidFill>
                <a:srgbClr val="175B8B"/>
              </a:solidFill>
              <a:latin typeface="Poppins"/>
              <a:ea typeface="Poppins"/>
              <a:cs typeface="Poppins"/>
              <a:sym typeface="Poppins"/>
            </a:endParaRPr>
          </a:p>
        </p:txBody>
      </p:sp>
      <p:sp>
        <p:nvSpPr>
          <p:cNvPr id="592" name="Google Shape;592;p4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593" name="Google Shape;593;p4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594" name="Google Shape;594;p4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595" name="Google Shape;595;p41"/>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SBA-backed loans for businesses, with funding amounts up to $5 million, flexible terms, and specific requirements for business profitability and personal credit.</a:t>
            </a:r>
            <a:endParaRPr sz="1455">
              <a:solidFill>
                <a:schemeClr val="dk1"/>
              </a:solidFill>
              <a:latin typeface="Poppins"/>
              <a:ea typeface="Poppins"/>
              <a:cs typeface="Poppins"/>
              <a:sym typeface="Poppins"/>
            </a:endParaRPr>
          </a:p>
        </p:txBody>
      </p:sp>
      <p:sp>
        <p:nvSpPr>
          <p:cNvPr id="596" name="Google Shape;596;p4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597" name="Google Shape;597;p4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01" name="Shape 601"/>
        <p:cNvGrpSpPr/>
        <p:nvPr/>
      </p:nvGrpSpPr>
      <p:grpSpPr>
        <a:xfrm>
          <a:off x="0" y="0"/>
          <a:ext cx="0" cy="0"/>
          <a:chOff x="0" y="0"/>
          <a:chExt cx="0" cy="0"/>
        </a:xfrm>
      </p:grpSpPr>
      <p:sp>
        <p:nvSpPr>
          <p:cNvPr id="602" name="Google Shape;602;p42"/>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03" name="Google Shape;603;p42" title="AdobeStock_291525876.jpeg"/>
          <p:cNvPicPr preferRelativeResize="0"/>
          <p:nvPr/>
        </p:nvPicPr>
        <p:blipFill rotWithShape="1">
          <a:blip r:embed="rId3">
            <a:alphaModFix amt="70000"/>
          </a:blip>
          <a:srcRect b="38624" l="0" r="0" t="19360"/>
          <a:stretch/>
        </p:blipFill>
        <p:spPr>
          <a:xfrm>
            <a:off x="-41150" y="-6050"/>
            <a:ext cx="9232599" cy="2463426"/>
          </a:xfrm>
          <a:prstGeom prst="rect">
            <a:avLst/>
          </a:prstGeom>
          <a:noFill/>
          <a:ln>
            <a:noFill/>
          </a:ln>
        </p:spPr>
      </p:pic>
      <p:sp>
        <p:nvSpPr>
          <p:cNvPr id="604" name="Google Shape;604;p4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05" name="Google Shape;605;p42"/>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606" name="Google Shape;606;p4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07" name="Google Shape;607;p4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08" name="Google Shape;608;p42"/>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609" name="Google Shape;609;p4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10" name="Google Shape;610;p4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611" name="Google Shape;611;p42"/>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10 to 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Prime + 1% – 2.75%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Revenue from Business and Personal Financials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650+</a:t>
            </a:r>
            <a:endParaRPr b="1"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15" name="Shape 615"/>
        <p:cNvGrpSpPr/>
        <p:nvPr/>
      </p:nvGrpSpPr>
      <p:grpSpPr>
        <a:xfrm>
          <a:off x="0" y="0"/>
          <a:ext cx="0" cy="0"/>
          <a:chOff x="0" y="0"/>
          <a:chExt cx="0" cy="0"/>
        </a:xfrm>
      </p:grpSpPr>
      <p:sp>
        <p:nvSpPr>
          <p:cNvPr id="616" name="Google Shape;616;p43"/>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17" name="Google Shape;617;p43" title="AdobeStock_1005267291.jpeg"/>
          <p:cNvPicPr preferRelativeResize="0"/>
          <p:nvPr/>
        </p:nvPicPr>
        <p:blipFill rotWithShape="1">
          <a:blip r:embed="rId3">
            <a:alphaModFix amt="70000"/>
          </a:blip>
          <a:srcRect b="21661" l="0" r="0" t="8054"/>
          <a:stretch/>
        </p:blipFill>
        <p:spPr>
          <a:xfrm>
            <a:off x="-34050" y="-6050"/>
            <a:ext cx="9218401" cy="2548501"/>
          </a:xfrm>
          <a:prstGeom prst="rect">
            <a:avLst/>
          </a:prstGeom>
          <a:noFill/>
          <a:ln>
            <a:noFill/>
          </a:ln>
        </p:spPr>
      </p:pic>
      <p:sp>
        <p:nvSpPr>
          <p:cNvPr id="618" name="Google Shape;618;p4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19" name="Google Shape;619;p43"/>
          <p:cNvSpPr/>
          <p:nvPr/>
        </p:nvSpPr>
        <p:spPr>
          <a:xfrm>
            <a:off x="-243525" y="2040625"/>
            <a:ext cx="41025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Real Estate</a:t>
            </a:r>
            <a:endParaRPr b="1" sz="3400">
              <a:solidFill>
                <a:srgbClr val="175B8B"/>
              </a:solidFill>
              <a:latin typeface="Poppins"/>
              <a:ea typeface="Poppins"/>
              <a:cs typeface="Poppins"/>
              <a:sym typeface="Poppins"/>
            </a:endParaRPr>
          </a:p>
        </p:txBody>
      </p:sp>
      <p:sp>
        <p:nvSpPr>
          <p:cNvPr id="620" name="Google Shape;620;p4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21" name="Google Shape;621;p4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22" name="Google Shape;622;p4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623" name="Google Shape;623;p43"/>
          <p:cNvSpPr txBox="1"/>
          <p:nvPr/>
        </p:nvSpPr>
        <p:spPr>
          <a:xfrm>
            <a:off x="491700" y="3475850"/>
            <a:ext cx="81669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loans for commercial real estate, including fix-and-flip, multi-family, and new construction projects. The program is designed for business owners or investors with equity in commercial properties.</a:t>
            </a:r>
            <a:endParaRPr sz="1455">
              <a:solidFill>
                <a:schemeClr val="dk1"/>
              </a:solidFill>
              <a:latin typeface="Poppins"/>
              <a:ea typeface="Poppins"/>
              <a:cs typeface="Poppins"/>
              <a:sym typeface="Poppins"/>
            </a:endParaRPr>
          </a:p>
        </p:txBody>
      </p:sp>
      <p:sp>
        <p:nvSpPr>
          <p:cNvPr id="624" name="Google Shape;624;p4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25" name="Google Shape;625;p4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29" name="Shape 629"/>
        <p:cNvGrpSpPr/>
        <p:nvPr/>
      </p:nvGrpSpPr>
      <p:grpSpPr>
        <a:xfrm>
          <a:off x="0" y="0"/>
          <a:ext cx="0" cy="0"/>
          <a:chOff x="0" y="0"/>
          <a:chExt cx="0" cy="0"/>
        </a:xfrm>
      </p:grpSpPr>
      <p:sp>
        <p:nvSpPr>
          <p:cNvPr id="630" name="Google Shape;630;p44"/>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31" name="Google Shape;631;p44" title="AdobeStock_1005267291.jpeg"/>
          <p:cNvPicPr preferRelativeResize="0"/>
          <p:nvPr/>
        </p:nvPicPr>
        <p:blipFill rotWithShape="1">
          <a:blip r:embed="rId3">
            <a:alphaModFix amt="70000"/>
          </a:blip>
          <a:srcRect b="21661" l="0" r="0" t="8054"/>
          <a:stretch/>
        </p:blipFill>
        <p:spPr>
          <a:xfrm>
            <a:off x="-34050" y="-6050"/>
            <a:ext cx="9218401" cy="2548501"/>
          </a:xfrm>
          <a:prstGeom prst="rect">
            <a:avLst/>
          </a:prstGeom>
          <a:noFill/>
          <a:ln>
            <a:noFill/>
          </a:ln>
        </p:spPr>
      </p:pic>
      <p:sp>
        <p:nvSpPr>
          <p:cNvPr id="632" name="Google Shape;632;p4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33" name="Google Shape;633;p4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634" name="Google Shape;634;p4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35" name="Google Shape;635;p4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36" name="Google Shape;636;p44"/>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637" name="Google Shape;637;p4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38" name="Google Shape;638;p4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639" name="Google Shape;639;p44"/>
          <p:cNvSpPr txBox="1"/>
          <p:nvPr/>
        </p:nvSpPr>
        <p:spPr>
          <a:xfrm>
            <a:off x="1104925" y="1952200"/>
            <a:ext cx="6849900" cy="1163100"/>
          </a:xfrm>
          <a:prstGeom prst="rect">
            <a:avLst/>
          </a:prstGeom>
          <a:noFill/>
          <a:ln>
            <a:noFill/>
          </a:ln>
        </p:spPr>
        <p:txBody>
          <a:bodyPr anchorCtr="0" anchor="t" bIns="91425" lIns="91425" spcFirstLastPara="1" rIns="91425" wrap="square" tIns="91425">
            <a:sp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a:t>
            </a:r>
            <a:r>
              <a:rPr lang="en" sz="1135">
                <a:solidFill>
                  <a:srgbClr val="333333"/>
                </a:solidFill>
                <a:highlight>
                  <a:srgbClr val="FCFCFC"/>
                </a:highlight>
                <a:latin typeface="Poppins"/>
                <a:ea typeface="Poppins"/>
                <a:cs typeface="Poppins"/>
                <a:sym typeface="Poppins"/>
              </a:rPr>
              <a:t> $50,000-$10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12 months up to 30 years depending on program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7.99% and up</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Commercial Real Estate</a:t>
            </a:r>
            <a:endParaRPr b="1"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Personal credit score 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79" name="Shape 79"/>
        <p:cNvGrpSpPr/>
        <p:nvPr/>
      </p:nvGrpSpPr>
      <p:grpSpPr>
        <a:xfrm>
          <a:off x="0" y="0"/>
          <a:ext cx="0" cy="0"/>
          <a:chOff x="0" y="0"/>
          <a:chExt cx="0" cy="0"/>
        </a:xfrm>
      </p:grpSpPr>
      <p:pic>
        <p:nvPicPr>
          <p:cNvPr id="80" name="Google Shape;80;p9" title="Chart"/>
          <p:cNvPicPr preferRelativeResize="0"/>
          <p:nvPr/>
        </p:nvPicPr>
        <p:blipFill>
          <a:blip r:embed="rId3">
            <a:alphaModFix/>
          </a:blip>
          <a:stretch>
            <a:fillRect/>
          </a:stretch>
        </p:blipFill>
        <p:spPr>
          <a:xfrm>
            <a:off x="3595400" y="902950"/>
            <a:ext cx="5157825" cy="3168650"/>
          </a:xfrm>
          <a:prstGeom prst="rect">
            <a:avLst/>
          </a:prstGeom>
          <a:noFill/>
          <a:ln>
            <a:noFill/>
          </a:ln>
        </p:spPr>
      </p:pic>
      <p:sp>
        <p:nvSpPr>
          <p:cNvPr id="81" name="Google Shape;81;p9"/>
          <p:cNvSpPr/>
          <p:nvPr/>
        </p:nvSpPr>
        <p:spPr>
          <a:xfrm>
            <a:off x="0" y="0"/>
            <a:ext cx="3595500" cy="5143500"/>
          </a:xfrm>
          <a:prstGeom prst="rect">
            <a:avLst/>
          </a:prstGeom>
          <a:solidFill>
            <a:srgbClr val="E3F1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2" name="Google Shape;82;p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83" name="Google Shape;83;p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sp>
        <p:nvSpPr>
          <p:cNvPr id="84" name="Google Shape;84;p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85" name="Google Shape;85;p9"/>
          <p:cNvSpPr/>
          <p:nvPr/>
        </p:nvSpPr>
        <p:spPr>
          <a:xfrm>
            <a:off x="-465425" y="100245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6" name="Google Shape;86;p9"/>
          <p:cNvSpPr txBox="1"/>
          <p:nvPr>
            <p:ph type="title"/>
          </p:nvPr>
        </p:nvSpPr>
        <p:spPr>
          <a:xfrm>
            <a:off x="536700" y="1124375"/>
            <a:ext cx="3058800" cy="2725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b="1" lang="en" sz="3300">
                <a:solidFill>
                  <a:srgbClr val="196499"/>
                </a:solidFill>
              </a:rPr>
              <a:t>US total annual </a:t>
            </a:r>
            <a:br>
              <a:rPr b="1" lang="en" sz="3300">
                <a:solidFill>
                  <a:srgbClr val="196499"/>
                </a:solidFill>
              </a:rPr>
            </a:br>
            <a:r>
              <a:rPr b="1" lang="en" sz="3300">
                <a:solidFill>
                  <a:srgbClr val="196499"/>
                </a:solidFill>
              </a:rPr>
              <a:t>small business applications</a:t>
            </a:r>
            <a:endParaRPr b="1" sz="3300">
              <a:solidFill>
                <a:srgbClr val="196499"/>
              </a:solidFill>
            </a:endParaRPr>
          </a:p>
        </p:txBody>
      </p:sp>
      <p:sp>
        <p:nvSpPr>
          <p:cNvPr id="87" name="Google Shape;87;p9"/>
          <p:cNvSpPr txBox="1"/>
          <p:nvPr/>
        </p:nvSpPr>
        <p:spPr>
          <a:xfrm>
            <a:off x="3970700" y="3997750"/>
            <a:ext cx="4687800" cy="323100"/>
          </a:xfrm>
          <a:prstGeom prst="rect">
            <a:avLst/>
          </a:prstGeom>
          <a:noFill/>
          <a:ln>
            <a:noFill/>
          </a:ln>
        </p:spPr>
        <p:txBody>
          <a:bodyPr anchorCtr="0" anchor="ctr" bIns="91425" lIns="91425" spcFirstLastPara="1" rIns="91425" wrap="square" tIns="91425">
            <a:spAutoFit/>
          </a:bodyPr>
          <a:lstStyle/>
          <a:p>
            <a:pPr indent="0" lvl="0" marL="0" rtl="0" algn="ctr">
              <a:lnSpc>
                <a:spcPct val="115000"/>
              </a:lnSpc>
              <a:spcBef>
                <a:spcPts val="1200"/>
              </a:spcBef>
              <a:spcAft>
                <a:spcPts val="1200"/>
              </a:spcAft>
              <a:buNone/>
            </a:pPr>
            <a:r>
              <a:rPr b="1" lang="en" sz="900">
                <a:solidFill>
                  <a:srgbClr val="175B8B"/>
                </a:solidFill>
                <a:latin typeface="Poppins"/>
                <a:ea typeface="Poppins"/>
                <a:cs typeface="Poppins"/>
                <a:sym typeface="Poppins"/>
              </a:rPr>
              <a:t>Year</a:t>
            </a:r>
            <a:endParaRPr b="1" sz="900">
              <a:solidFill>
                <a:srgbClr val="175B8B"/>
              </a:solidFill>
              <a:latin typeface="Poppins"/>
              <a:ea typeface="Poppins"/>
              <a:cs typeface="Poppins"/>
              <a:sym typeface="Poppins"/>
            </a:endParaRPr>
          </a:p>
        </p:txBody>
      </p:sp>
      <p:sp>
        <p:nvSpPr>
          <p:cNvPr id="88" name="Google Shape;88;p9"/>
          <p:cNvSpPr txBox="1"/>
          <p:nvPr/>
        </p:nvSpPr>
        <p:spPr>
          <a:xfrm>
            <a:off x="4153223" y="26166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2.8m</a:t>
            </a:r>
            <a:endParaRPr b="1" sz="600">
              <a:solidFill>
                <a:schemeClr val="lt1"/>
              </a:solidFill>
              <a:latin typeface="Poppins"/>
              <a:ea typeface="Poppins"/>
              <a:cs typeface="Poppins"/>
              <a:sym typeface="Poppins"/>
            </a:endParaRPr>
          </a:p>
        </p:txBody>
      </p:sp>
      <p:sp>
        <p:nvSpPr>
          <p:cNvPr id="89" name="Google Shape;89;p9"/>
          <p:cNvSpPr txBox="1"/>
          <p:nvPr/>
        </p:nvSpPr>
        <p:spPr>
          <a:xfrm>
            <a:off x="4654198" y="25663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2.9m</a:t>
            </a:r>
            <a:endParaRPr b="1" sz="600">
              <a:solidFill>
                <a:schemeClr val="lt1"/>
              </a:solidFill>
              <a:latin typeface="Poppins"/>
              <a:ea typeface="Poppins"/>
              <a:cs typeface="Poppins"/>
              <a:sym typeface="Poppins"/>
            </a:endParaRPr>
          </a:p>
        </p:txBody>
      </p:sp>
      <p:sp>
        <p:nvSpPr>
          <p:cNvPr id="90" name="Google Shape;90;p9"/>
          <p:cNvSpPr txBox="1"/>
          <p:nvPr/>
        </p:nvSpPr>
        <p:spPr>
          <a:xfrm>
            <a:off x="5138973" y="24350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3.2</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
        <p:nvSpPr>
          <p:cNvPr id="91" name="Google Shape;91;p9"/>
          <p:cNvSpPr txBox="1"/>
          <p:nvPr/>
        </p:nvSpPr>
        <p:spPr>
          <a:xfrm>
            <a:off x="5652098" y="23037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92" name="Google Shape;92;p9"/>
          <p:cNvSpPr txBox="1"/>
          <p:nvPr/>
        </p:nvSpPr>
        <p:spPr>
          <a:xfrm>
            <a:off x="6136873" y="23037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
        <p:nvSpPr>
          <p:cNvPr id="93" name="Google Shape;93;p9"/>
          <p:cNvSpPr txBox="1"/>
          <p:nvPr/>
        </p:nvSpPr>
        <p:spPr>
          <a:xfrm>
            <a:off x="6616773" y="18943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4.4</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
        <p:nvSpPr>
          <p:cNvPr id="94" name="Google Shape;94;p9"/>
          <p:cNvSpPr txBox="1"/>
          <p:nvPr/>
        </p:nvSpPr>
        <p:spPr>
          <a:xfrm>
            <a:off x="7129898" y="14833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5.4</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
        <p:nvSpPr>
          <p:cNvPr id="95" name="Google Shape;95;p9"/>
          <p:cNvSpPr txBox="1"/>
          <p:nvPr/>
        </p:nvSpPr>
        <p:spPr>
          <a:xfrm>
            <a:off x="8117273" y="14104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5.5</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
        <p:nvSpPr>
          <p:cNvPr id="96" name="Google Shape;96;p9"/>
          <p:cNvSpPr txBox="1"/>
          <p:nvPr/>
        </p:nvSpPr>
        <p:spPr>
          <a:xfrm>
            <a:off x="7614673" y="16252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a:t>
            </a:r>
            <a:r>
              <a:rPr b="1" lang="en" sz="600">
                <a:solidFill>
                  <a:schemeClr val="lt1"/>
                </a:solidFill>
                <a:latin typeface="Poppins"/>
                <a:ea typeface="Poppins"/>
                <a:cs typeface="Poppins"/>
                <a:sym typeface="Poppins"/>
              </a:rPr>
              <a:t>m</a:t>
            </a:r>
            <a:endParaRPr b="1" sz="600">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43" name="Shape 643"/>
        <p:cNvGrpSpPr/>
        <p:nvPr/>
      </p:nvGrpSpPr>
      <p:grpSpPr>
        <a:xfrm>
          <a:off x="0" y="0"/>
          <a:ext cx="0" cy="0"/>
          <a:chOff x="0" y="0"/>
          <a:chExt cx="0" cy="0"/>
        </a:xfrm>
      </p:grpSpPr>
      <p:sp>
        <p:nvSpPr>
          <p:cNvPr id="644" name="Google Shape;644;p45"/>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45" name="Google Shape;645;p45" title="AdobeStock_1019433332.jpeg"/>
          <p:cNvPicPr preferRelativeResize="0"/>
          <p:nvPr/>
        </p:nvPicPr>
        <p:blipFill rotWithShape="1">
          <a:blip r:embed="rId3">
            <a:alphaModFix amt="70000"/>
          </a:blip>
          <a:srcRect b="19910" l="0" r="0" t="38074"/>
          <a:stretch/>
        </p:blipFill>
        <p:spPr>
          <a:xfrm>
            <a:off x="-37200" y="-6050"/>
            <a:ext cx="9218401" cy="2548499"/>
          </a:xfrm>
          <a:prstGeom prst="rect">
            <a:avLst/>
          </a:prstGeom>
          <a:noFill/>
          <a:ln>
            <a:noFill/>
          </a:ln>
        </p:spPr>
      </p:pic>
      <p:sp>
        <p:nvSpPr>
          <p:cNvPr id="646" name="Google Shape;646;p4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47" name="Google Shape;647;p45"/>
          <p:cNvSpPr/>
          <p:nvPr/>
        </p:nvSpPr>
        <p:spPr>
          <a:xfrm>
            <a:off x="-243525" y="2040625"/>
            <a:ext cx="7655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Book of Business Financing </a:t>
            </a:r>
            <a:br>
              <a:rPr b="1" lang="en" sz="3400">
                <a:solidFill>
                  <a:srgbClr val="175B8B"/>
                </a:solidFill>
                <a:latin typeface="Poppins"/>
                <a:ea typeface="Poppins"/>
                <a:cs typeface="Poppins"/>
                <a:sym typeface="Poppins"/>
              </a:rPr>
            </a:br>
            <a:r>
              <a:rPr b="1" lang="en" sz="3400">
                <a:solidFill>
                  <a:srgbClr val="175B8B"/>
                </a:solidFill>
                <a:latin typeface="Poppins"/>
                <a:ea typeface="Poppins"/>
                <a:cs typeface="Poppins"/>
                <a:sym typeface="Poppins"/>
              </a:rPr>
              <a:t>– Insurance Business</a:t>
            </a:r>
            <a:endParaRPr b="1" sz="3400">
              <a:solidFill>
                <a:srgbClr val="175B8B"/>
              </a:solidFill>
              <a:latin typeface="Poppins"/>
              <a:ea typeface="Poppins"/>
              <a:cs typeface="Poppins"/>
              <a:sym typeface="Poppins"/>
            </a:endParaRPr>
          </a:p>
        </p:txBody>
      </p:sp>
      <p:sp>
        <p:nvSpPr>
          <p:cNvPr id="648" name="Google Shape;648;p4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49" name="Google Shape;649;p4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50" name="Google Shape;650;p4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651" name="Google Shape;651;p45"/>
          <p:cNvSpPr txBox="1"/>
          <p:nvPr/>
        </p:nvSpPr>
        <p:spPr>
          <a:xfrm>
            <a:off x="491700" y="3475850"/>
            <a:ext cx="77721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This program offers financing for insurance businesses based on their book of business, including options for acquisition, working capital, or business debt restructuring.</a:t>
            </a:r>
            <a:endParaRPr sz="1455">
              <a:solidFill>
                <a:schemeClr val="dk1"/>
              </a:solidFill>
              <a:latin typeface="Poppins"/>
              <a:ea typeface="Poppins"/>
              <a:cs typeface="Poppins"/>
              <a:sym typeface="Poppins"/>
            </a:endParaRPr>
          </a:p>
        </p:txBody>
      </p:sp>
      <p:sp>
        <p:nvSpPr>
          <p:cNvPr id="652" name="Google Shape;652;p4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53" name="Google Shape;653;p4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57" name="Shape 657"/>
        <p:cNvGrpSpPr/>
        <p:nvPr/>
      </p:nvGrpSpPr>
      <p:grpSpPr>
        <a:xfrm>
          <a:off x="0" y="0"/>
          <a:ext cx="0" cy="0"/>
          <a:chOff x="0" y="0"/>
          <a:chExt cx="0" cy="0"/>
        </a:xfrm>
      </p:grpSpPr>
      <p:sp>
        <p:nvSpPr>
          <p:cNvPr id="658" name="Google Shape;658;p46"/>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59" name="Google Shape;659;p46" title="AdobeStock_1019433332.jpeg"/>
          <p:cNvPicPr preferRelativeResize="0"/>
          <p:nvPr/>
        </p:nvPicPr>
        <p:blipFill rotWithShape="1">
          <a:blip r:embed="rId3">
            <a:alphaModFix amt="70000"/>
          </a:blip>
          <a:srcRect b="19910" l="0" r="0" t="38074"/>
          <a:stretch/>
        </p:blipFill>
        <p:spPr>
          <a:xfrm>
            <a:off x="-37200" y="-6050"/>
            <a:ext cx="9218401" cy="2548499"/>
          </a:xfrm>
          <a:prstGeom prst="rect">
            <a:avLst/>
          </a:prstGeom>
          <a:noFill/>
          <a:ln>
            <a:noFill/>
          </a:ln>
        </p:spPr>
      </p:pic>
      <p:sp>
        <p:nvSpPr>
          <p:cNvPr id="660" name="Google Shape;660;p4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61" name="Google Shape;661;p4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662" name="Google Shape;662;p4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63" name="Google Shape;663;p4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64" name="Google Shape;664;p46"/>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665" name="Google Shape;665;p4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66" name="Google Shape;666;p4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667" name="Google Shape;667;p46"/>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$50,000-$50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Up to 12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Rated: </a:t>
            </a:r>
            <a:r>
              <a:rPr lang="en" sz="1135">
                <a:solidFill>
                  <a:srgbClr val="333333"/>
                </a:solidFill>
                <a:highlight>
                  <a:srgbClr val="FCFCFC"/>
                </a:highlight>
                <a:latin typeface="Poppins"/>
                <a:ea typeface="Poppins"/>
                <a:cs typeface="Poppins"/>
                <a:sym typeface="Poppins"/>
              </a:rPr>
              <a:t>Variable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a:t>
            </a:r>
            <a:r>
              <a:rPr lang="en" sz="1135">
                <a:solidFill>
                  <a:srgbClr val="333333"/>
                </a:solidFill>
                <a:highlight>
                  <a:srgbClr val="FCFCFC"/>
                </a:highlight>
                <a:latin typeface="Poppins"/>
                <a:ea typeface="Poppins"/>
                <a:cs typeface="Poppins"/>
                <a:sym typeface="Poppins"/>
              </a:rPr>
              <a:t> Book of Business Report – Rolling 12 month breakdown commission by carrier</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71" name="Shape 671"/>
        <p:cNvGrpSpPr/>
        <p:nvPr/>
      </p:nvGrpSpPr>
      <p:grpSpPr>
        <a:xfrm>
          <a:off x="0" y="0"/>
          <a:ext cx="0" cy="0"/>
          <a:chOff x="0" y="0"/>
          <a:chExt cx="0" cy="0"/>
        </a:xfrm>
      </p:grpSpPr>
      <p:sp>
        <p:nvSpPr>
          <p:cNvPr id="672" name="Google Shape;672;p47"/>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73" name="Google Shape;673;p47" title="AdobeStock_976947207.jpeg"/>
          <p:cNvPicPr preferRelativeResize="0"/>
          <p:nvPr/>
        </p:nvPicPr>
        <p:blipFill rotWithShape="1">
          <a:blip r:embed="rId3">
            <a:alphaModFix amt="70000"/>
          </a:blip>
          <a:srcRect b="28994" l="0" r="0" t="28990"/>
          <a:stretch/>
        </p:blipFill>
        <p:spPr>
          <a:xfrm>
            <a:off x="-37200" y="-6050"/>
            <a:ext cx="9218401" cy="2548499"/>
          </a:xfrm>
          <a:prstGeom prst="rect">
            <a:avLst/>
          </a:prstGeom>
          <a:noFill/>
          <a:ln>
            <a:noFill/>
          </a:ln>
        </p:spPr>
      </p:pic>
      <p:sp>
        <p:nvSpPr>
          <p:cNvPr id="674" name="Google Shape;674;p4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75" name="Google Shape;675;p47"/>
          <p:cNvSpPr/>
          <p:nvPr/>
        </p:nvSpPr>
        <p:spPr>
          <a:xfrm>
            <a:off x="-243525" y="2040625"/>
            <a:ext cx="4986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Personal Loans</a:t>
            </a:r>
            <a:endParaRPr b="1" sz="3400">
              <a:solidFill>
                <a:srgbClr val="175B8B"/>
              </a:solidFill>
              <a:latin typeface="Poppins"/>
              <a:ea typeface="Poppins"/>
              <a:cs typeface="Poppins"/>
              <a:sym typeface="Poppins"/>
            </a:endParaRPr>
          </a:p>
        </p:txBody>
      </p:sp>
      <p:sp>
        <p:nvSpPr>
          <p:cNvPr id="676" name="Google Shape;676;p4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77" name="Google Shape;677;p4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78" name="Google Shape;678;p4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679" name="Google Shape;679;p47"/>
          <p:cNvSpPr txBox="1"/>
          <p:nvPr/>
        </p:nvSpPr>
        <p:spPr>
          <a:xfrm>
            <a:off x="491700" y="3475850"/>
            <a:ext cx="7772100" cy="9240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Personal loans provide individuals with flexible funding options, ranging from small to large amounts, for various purposes such as debt consolidation, home improvement, or emergency needs.</a:t>
            </a:r>
            <a:endParaRPr sz="1455">
              <a:solidFill>
                <a:schemeClr val="dk1"/>
              </a:solidFill>
              <a:latin typeface="Poppins"/>
              <a:ea typeface="Poppins"/>
              <a:cs typeface="Poppins"/>
              <a:sym typeface="Poppins"/>
            </a:endParaRPr>
          </a:p>
        </p:txBody>
      </p:sp>
      <p:sp>
        <p:nvSpPr>
          <p:cNvPr id="680" name="Google Shape;680;p4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81" name="Google Shape;681;p4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85" name="Shape 685"/>
        <p:cNvGrpSpPr/>
        <p:nvPr/>
      </p:nvGrpSpPr>
      <p:grpSpPr>
        <a:xfrm>
          <a:off x="0" y="0"/>
          <a:ext cx="0" cy="0"/>
          <a:chOff x="0" y="0"/>
          <a:chExt cx="0" cy="0"/>
        </a:xfrm>
      </p:grpSpPr>
      <p:sp>
        <p:nvSpPr>
          <p:cNvPr id="686" name="Google Shape;686;p48"/>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687" name="Google Shape;687;p48" title="AdobeStock_976947207.jpeg"/>
          <p:cNvPicPr preferRelativeResize="0"/>
          <p:nvPr/>
        </p:nvPicPr>
        <p:blipFill rotWithShape="1">
          <a:blip r:embed="rId3">
            <a:alphaModFix amt="70000"/>
          </a:blip>
          <a:srcRect b="28994" l="0" r="0" t="28990"/>
          <a:stretch/>
        </p:blipFill>
        <p:spPr>
          <a:xfrm>
            <a:off x="-37200" y="-6050"/>
            <a:ext cx="9218401" cy="2548499"/>
          </a:xfrm>
          <a:prstGeom prst="rect">
            <a:avLst/>
          </a:prstGeom>
          <a:noFill/>
          <a:ln>
            <a:noFill/>
          </a:ln>
        </p:spPr>
      </p:pic>
      <p:sp>
        <p:nvSpPr>
          <p:cNvPr id="688" name="Google Shape;688;p4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89" name="Google Shape;689;p48"/>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690" name="Google Shape;690;p4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691" name="Google Shape;691;p4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692" name="Google Shape;692;p48"/>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693" name="Google Shape;693;p4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694" name="Google Shape;694;p4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695" name="Google Shape;695;p48"/>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$250 - $500,000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 </a:t>
            </a:r>
            <a:r>
              <a:rPr lang="en" sz="1135">
                <a:solidFill>
                  <a:srgbClr val="333333"/>
                </a:solidFill>
                <a:highlight>
                  <a:srgbClr val="FCFCFC"/>
                </a:highlight>
                <a:latin typeface="Poppins"/>
                <a:ea typeface="Poppins"/>
                <a:cs typeface="Poppins"/>
                <a:sym typeface="Poppins"/>
              </a:rPr>
              <a:t>6 months - 84 months, 3% - 35.99%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Rated:</a:t>
            </a:r>
            <a:r>
              <a:rPr lang="en" sz="1135">
                <a:solidFill>
                  <a:srgbClr val="333333"/>
                </a:solidFill>
                <a:highlight>
                  <a:srgbClr val="FCFCFC"/>
                </a:highlight>
                <a:latin typeface="Poppins"/>
                <a:ea typeface="Poppins"/>
                <a:cs typeface="Poppins"/>
                <a:sym typeface="Poppins"/>
              </a:rPr>
              <a:t> 0.01% – 35.99%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510 to 690850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699" name="Shape 699"/>
        <p:cNvGrpSpPr/>
        <p:nvPr/>
      </p:nvGrpSpPr>
      <p:grpSpPr>
        <a:xfrm>
          <a:off x="0" y="0"/>
          <a:ext cx="0" cy="0"/>
          <a:chOff x="0" y="0"/>
          <a:chExt cx="0" cy="0"/>
        </a:xfrm>
      </p:grpSpPr>
      <p:sp>
        <p:nvSpPr>
          <p:cNvPr id="700" name="Google Shape;700;p49"/>
          <p:cNvSpPr/>
          <p:nvPr/>
        </p:nvSpPr>
        <p:spPr>
          <a:xfrm>
            <a:off x="-3100"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01" name="Google Shape;701;p49" title="AdobeStock_210308604.jpeg"/>
          <p:cNvPicPr preferRelativeResize="0"/>
          <p:nvPr/>
        </p:nvPicPr>
        <p:blipFill rotWithShape="1">
          <a:blip r:embed="rId3">
            <a:alphaModFix amt="70000"/>
          </a:blip>
          <a:srcRect b="16310" l="0" r="0" t="41674"/>
          <a:stretch/>
        </p:blipFill>
        <p:spPr>
          <a:xfrm>
            <a:off x="-62525" y="0"/>
            <a:ext cx="9275351" cy="2548499"/>
          </a:xfrm>
          <a:prstGeom prst="rect">
            <a:avLst/>
          </a:prstGeom>
          <a:noFill/>
          <a:ln>
            <a:noFill/>
          </a:ln>
        </p:spPr>
      </p:pic>
      <p:sp>
        <p:nvSpPr>
          <p:cNvPr id="702" name="Google Shape;702;p4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03" name="Google Shape;703;p49"/>
          <p:cNvSpPr/>
          <p:nvPr/>
        </p:nvSpPr>
        <p:spPr>
          <a:xfrm>
            <a:off x="-243525" y="1541025"/>
            <a:ext cx="6965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Personal loans Sub Prime</a:t>
            </a:r>
            <a:endParaRPr b="1" sz="3400">
              <a:solidFill>
                <a:srgbClr val="175B8B"/>
              </a:solidFill>
              <a:latin typeface="Poppins"/>
              <a:ea typeface="Poppins"/>
              <a:cs typeface="Poppins"/>
              <a:sym typeface="Poppins"/>
            </a:endParaRPr>
          </a:p>
        </p:txBody>
      </p:sp>
      <p:sp>
        <p:nvSpPr>
          <p:cNvPr id="704" name="Google Shape;704;p4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05" name="Google Shape;705;p4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06" name="Google Shape;706;p49"/>
          <p:cNvPicPr preferRelativeResize="0"/>
          <p:nvPr/>
        </p:nvPicPr>
        <p:blipFill>
          <a:blip r:embed="rId5">
            <a:alphaModFix/>
          </a:blip>
          <a:stretch>
            <a:fillRect/>
          </a:stretch>
        </p:blipFill>
        <p:spPr>
          <a:xfrm>
            <a:off x="751001" y="-292410"/>
            <a:ext cx="1190842" cy="1309798"/>
          </a:xfrm>
          <a:prstGeom prst="rect">
            <a:avLst/>
          </a:prstGeom>
          <a:noFill/>
          <a:ln>
            <a:noFill/>
          </a:ln>
        </p:spPr>
      </p:pic>
      <p:sp>
        <p:nvSpPr>
          <p:cNvPr id="707" name="Google Shape;707;p49"/>
          <p:cNvSpPr txBox="1"/>
          <p:nvPr/>
        </p:nvSpPr>
        <p:spPr>
          <a:xfrm>
            <a:off x="491700" y="2976250"/>
            <a:ext cx="81669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This loan program is designed for individuals who may have a lower credit score (typically below 640), making them ineligible for prime loan options. The loans can be used for a variety of personal expenses, including debt consolidation, medical bills, home improvements, or emergencies. These loans typically come with higher interest rates to offset the increased risk to the lender.</a:t>
            </a:r>
            <a:endParaRPr sz="1455">
              <a:solidFill>
                <a:schemeClr val="dk1"/>
              </a:solidFill>
              <a:latin typeface="Poppins"/>
              <a:ea typeface="Poppins"/>
              <a:cs typeface="Poppins"/>
              <a:sym typeface="Poppins"/>
            </a:endParaRPr>
          </a:p>
        </p:txBody>
      </p:sp>
      <p:sp>
        <p:nvSpPr>
          <p:cNvPr id="708" name="Google Shape;708;p4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09" name="Google Shape;709;p4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13" name="Shape 713"/>
        <p:cNvGrpSpPr/>
        <p:nvPr/>
      </p:nvGrpSpPr>
      <p:grpSpPr>
        <a:xfrm>
          <a:off x="0" y="0"/>
          <a:ext cx="0" cy="0"/>
          <a:chOff x="0" y="0"/>
          <a:chExt cx="0" cy="0"/>
        </a:xfrm>
      </p:grpSpPr>
      <p:sp>
        <p:nvSpPr>
          <p:cNvPr id="714" name="Google Shape;714;p50"/>
          <p:cNvSpPr/>
          <p:nvPr/>
        </p:nvSpPr>
        <p:spPr>
          <a:xfrm>
            <a:off x="-3100"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15" name="Google Shape;715;p50" title="AdobeStock_210308604.jpeg"/>
          <p:cNvPicPr preferRelativeResize="0"/>
          <p:nvPr/>
        </p:nvPicPr>
        <p:blipFill rotWithShape="1">
          <a:blip r:embed="rId3">
            <a:alphaModFix amt="70000"/>
          </a:blip>
          <a:srcRect b="16310" l="0" r="0" t="41674"/>
          <a:stretch/>
        </p:blipFill>
        <p:spPr>
          <a:xfrm>
            <a:off x="-62525" y="0"/>
            <a:ext cx="9275351" cy="2548499"/>
          </a:xfrm>
          <a:prstGeom prst="rect">
            <a:avLst/>
          </a:prstGeom>
          <a:noFill/>
          <a:ln>
            <a:noFill/>
          </a:ln>
        </p:spPr>
      </p:pic>
      <p:sp>
        <p:nvSpPr>
          <p:cNvPr id="716" name="Google Shape;716;p5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17" name="Google Shape;717;p5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718" name="Google Shape;718;p5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19" name="Google Shape;719;p5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20" name="Google Shape;720;p50"/>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721" name="Google Shape;721;p5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22" name="Google Shape;722;p5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723" name="Google Shape;723;p50"/>
          <p:cNvSpPr txBox="1"/>
          <p:nvPr/>
        </p:nvSpPr>
        <p:spPr>
          <a:xfrm>
            <a:off x="1104925" y="1504000"/>
            <a:ext cx="70368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$500 - $25,000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 to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24% - 36% (Can vary depending on the lender and the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borrower's creditworthiness)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Minimum credit score of 500-640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27" name="Shape 727"/>
        <p:cNvGrpSpPr/>
        <p:nvPr/>
      </p:nvGrpSpPr>
      <p:grpSpPr>
        <a:xfrm>
          <a:off x="0" y="0"/>
          <a:ext cx="0" cy="0"/>
          <a:chOff x="0" y="0"/>
          <a:chExt cx="0" cy="0"/>
        </a:xfrm>
      </p:grpSpPr>
      <p:sp>
        <p:nvSpPr>
          <p:cNvPr id="728" name="Google Shape;728;p51"/>
          <p:cNvSpPr/>
          <p:nvPr/>
        </p:nvSpPr>
        <p:spPr>
          <a:xfrm>
            <a:off x="-3094" y="-605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29" name="Google Shape;729;p51" title="AdobeStock_287818244.jpeg"/>
          <p:cNvPicPr preferRelativeResize="0"/>
          <p:nvPr/>
        </p:nvPicPr>
        <p:blipFill rotWithShape="1">
          <a:blip r:embed="rId3">
            <a:alphaModFix amt="70000"/>
          </a:blip>
          <a:srcRect b="3266" l="0" r="0" t="33919"/>
          <a:stretch/>
        </p:blipFill>
        <p:spPr>
          <a:xfrm>
            <a:off x="-34125" y="-6050"/>
            <a:ext cx="9218401" cy="2548500"/>
          </a:xfrm>
          <a:prstGeom prst="rect">
            <a:avLst/>
          </a:prstGeom>
          <a:noFill/>
          <a:ln>
            <a:noFill/>
          </a:ln>
        </p:spPr>
      </p:pic>
      <p:sp>
        <p:nvSpPr>
          <p:cNvPr id="730" name="Google Shape;730;p5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31" name="Google Shape;731;p51"/>
          <p:cNvSpPr/>
          <p:nvPr/>
        </p:nvSpPr>
        <p:spPr>
          <a:xfrm>
            <a:off x="-243600" y="1292850"/>
            <a:ext cx="6357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Personal Loan Stacking</a:t>
            </a:r>
            <a:endParaRPr b="1" sz="3400">
              <a:solidFill>
                <a:srgbClr val="175B8B"/>
              </a:solidFill>
              <a:latin typeface="Poppins"/>
              <a:ea typeface="Poppins"/>
              <a:cs typeface="Poppins"/>
              <a:sym typeface="Poppins"/>
            </a:endParaRPr>
          </a:p>
        </p:txBody>
      </p:sp>
      <p:sp>
        <p:nvSpPr>
          <p:cNvPr id="732" name="Google Shape;732;p5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33" name="Google Shape;733;p5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34" name="Google Shape;734;p51"/>
          <p:cNvPicPr preferRelativeResize="0"/>
          <p:nvPr/>
        </p:nvPicPr>
        <p:blipFill>
          <a:blip r:embed="rId5">
            <a:alphaModFix/>
          </a:blip>
          <a:stretch>
            <a:fillRect/>
          </a:stretch>
        </p:blipFill>
        <p:spPr>
          <a:xfrm>
            <a:off x="580376" y="-448785"/>
            <a:ext cx="1190842" cy="1309798"/>
          </a:xfrm>
          <a:prstGeom prst="rect">
            <a:avLst/>
          </a:prstGeom>
          <a:noFill/>
          <a:ln>
            <a:noFill/>
          </a:ln>
        </p:spPr>
      </p:pic>
      <p:sp>
        <p:nvSpPr>
          <p:cNvPr id="735" name="Google Shape;735;p51"/>
          <p:cNvSpPr txBox="1"/>
          <p:nvPr/>
        </p:nvSpPr>
        <p:spPr>
          <a:xfrm>
            <a:off x="491625" y="2728075"/>
            <a:ext cx="81669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This program is designed for individuals who seek to access larger sums of money by stacking multiple personal loans from different lenders or financial institutions. The purpose of this method is to allow borrowers to secure more funds than they might be able to obtain from a single loan. While this can offer more flexibility, it also carries increased risks such as managing multiple repayments, higher interest rates, and a potential negative impact on credit scores.</a:t>
            </a:r>
            <a:endParaRPr sz="1455">
              <a:solidFill>
                <a:schemeClr val="dk1"/>
              </a:solidFill>
              <a:latin typeface="Poppins"/>
              <a:ea typeface="Poppins"/>
              <a:cs typeface="Poppins"/>
              <a:sym typeface="Poppins"/>
            </a:endParaRPr>
          </a:p>
        </p:txBody>
      </p:sp>
      <p:sp>
        <p:nvSpPr>
          <p:cNvPr id="736" name="Google Shape;736;p5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37" name="Google Shape;737;p5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41" name="Shape 741"/>
        <p:cNvGrpSpPr/>
        <p:nvPr/>
      </p:nvGrpSpPr>
      <p:grpSpPr>
        <a:xfrm>
          <a:off x="0" y="0"/>
          <a:ext cx="0" cy="0"/>
          <a:chOff x="0" y="0"/>
          <a:chExt cx="0" cy="0"/>
        </a:xfrm>
      </p:grpSpPr>
      <p:sp>
        <p:nvSpPr>
          <p:cNvPr id="742" name="Google Shape;742;p52"/>
          <p:cNvSpPr/>
          <p:nvPr/>
        </p:nvSpPr>
        <p:spPr>
          <a:xfrm>
            <a:off x="-3094" y="-605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43" name="Google Shape;743;p52" title="AdobeStock_287818244.jpeg"/>
          <p:cNvPicPr preferRelativeResize="0"/>
          <p:nvPr/>
        </p:nvPicPr>
        <p:blipFill rotWithShape="1">
          <a:blip r:embed="rId3">
            <a:alphaModFix amt="70000"/>
          </a:blip>
          <a:srcRect b="3266" l="0" r="0" t="33919"/>
          <a:stretch/>
        </p:blipFill>
        <p:spPr>
          <a:xfrm>
            <a:off x="-34125" y="-6050"/>
            <a:ext cx="9218401" cy="2548500"/>
          </a:xfrm>
          <a:prstGeom prst="rect">
            <a:avLst/>
          </a:prstGeom>
          <a:noFill/>
          <a:ln>
            <a:noFill/>
          </a:ln>
        </p:spPr>
      </p:pic>
      <p:sp>
        <p:nvSpPr>
          <p:cNvPr id="744" name="Google Shape;744;p5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45" name="Google Shape;745;p52"/>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746" name="Google Shape;746;p5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47" name="Google Shape;747;p5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48" name="Google Shape;748;p52"/>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749" name="Google Shape;749;p5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50" name="Google Shape;750;p5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751" name="Google Shape;751;p52"/>
          <p:cNvSpPr txBox="1"/>
          <p:nvPr/>
        </p:nvSpPr>
        <p:spPr>
          <a:xfrm>
            <a:off x="1104925" y="1504000"/>
            <a:ext cx="70368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$1,000 - $50,000+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 to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 - 36%</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"Unsecured Loans: No collateral is required for most personal loan stacking programs, as these are typically unsecured loans.</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Secured Loan Options:</a:t>
            </a:r>
            <a:r>
              <a:rPr b="1" lang="en" sz="1135">
                <a:solidFill>
                  <a:srgbClr val="333333"/>
                </a:solidFill>
                <a:highlight>
                  <a:srgbClr val="FCFCFC"/>
                </a:highlight>
                <a:latin typeface="Poppins"/>
                <a:ea typeface="Poppins"/>
                <a:cs typeface="Poppins"/>
                <a:sym typeface="Poppins"/>
              </a:rPr>
              <a:t> </a:t>
            </a:r>
            <a:r>
              <a:rPr lang="en" sz="1135">
                <a:solidFill>
                  <a:srgbClr val="333333"/>
                </a:solidFill>
                <a:highlight>
                  <a:srgbClr val="FCFCFC"/>
                </a:highlight>
                <a:latin typeface="Poppins"/>
                <a:ea typeface="Poppins"/>
                <a:cs typeface="Poppins"/>
                <a:sym typeface="Poppins"/>
              </a:rPr>
              <a:t>In some cases, lenders may offer secured loans with lower rates, but this would require collateral (e.g., home, car)."</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a:t>
            </a:r>
            <a:r>
              <a:rPr lang="en" sz="1135">
                <a:solidFill>
                  <a:srgbClr val="333333"/>
                </a:solidFill>
                <a:highlight>
                  <a:srgbClr val="FCFCFC"/>
                </a:highlight>
                <a:latin typeface="Poppins"/>
                <a:ea typeface="Poppins"/>
                <a:cs typeface="Poppins"/>
                <a:sym typeface="Poppins"/>
              </a:rPr>
              <a:t> 500 - 700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55" name="Shape 755"/>
        <p:cNvGrpSpPr/>
        <p:nvPr/>
      </p:nvGrpSpPr>
      <p:grpSpPr>
        <a:xfrm>
          <a:off x="0" y="0"/>
          <a:ext cx="0" cy="0"/>
          <a:chOff x="0" y="0"/>
          <a:chExt cx="0" cy="0"/>
        </a:xfrm>
      </p:grpSpPr>
      <p:sp>
        <p:nvSpPr>
          <p:cNvPr id="756" name="Google Shape;756;p53"/>
          <p:cNvSpPr/>
          <p:nvPr/>
        </p:nvSpPr>
        <p:spPr>
          <a:xfrm>
            <a:off x="-3100" y="-5950"/>
            <a:ext cx="9144000" cy="2560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57" name="Google Shape;757;p53" title="AdobeStock_84368534.jpeg"/>
          <p:cNvPicPr preferRelativeResize="0"/>
          <p:nvPr/>
        </p:nvPicPr>
        <p:blipFill rotWithShape="1">
          <a:blip r:embed="rId3">
            <a:alphaModFix amt="70000"/>
          </a:blip>
          <a:srcRect b="14864" l="0" r="0" t="43182"/>
          <a:stretch/>
        </p:blipFill>
        <p:spPr>
          <a:xfrm>
            <a:off x="-41150" y="-6050"/>
            <a:ext cx="9232599" cy="2560599"/>
          </a:xfrm>
          <a:prstGeom prst="rect">
            <a:avLst/>
          </a:prstGeom>
          <a:noFill/>
          <a:ln>
            <a:noFill/>
          </a:ln>
        </p:spPr>
      </p:pic>
      <p:sp>
        <p:nvSpPr>
          <p:cNvPr id="758" name="Google Shape;758;p5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59" name="Google Shape;759;p5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60" name="Google Shape;760;p5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61" name="Google Shape;761;p5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762" name="Google Shape;762;p5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63" name="Google Shape;763;p5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764" name="Google Shape;764;p53"/>
          <p:cNvSpPr/>
          <p:nvPr/>
        </p:nvSpPr>
        <p:spPr>
          <a:xfrm>
            <a:off x="-243525" y="2345425"/>
            <a:ext cx="41025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Microloans</a:t>
            </a:r>
            <a:endParaRPr b="1" sz="3400">
              <a:solidFill>
                <a:srgbClr val="175B8B"/>
              </a:solidFill>
              <a:latin typeface="Poppins"/>
              <a:ea typeface="Poppins"/>
              <a:cs typeface="Poppins"/>
              <a:sym typeface="Poppins"/>
            </a:endParaRPr>
          </a:p>
        </p:txBody>
      </p:sp>
      <p:sp>
        <p:nvSpPr>
          <p:cNvPr id="765" name="Google Shape;765;p53"/>
          <p:cNvSpPr txBox="1"/>
          <p:nvPr/>
        </p:nvSpPr>
        <p:spPr>
          <a:xfrm>
            <a:off x="491700" y="3780650"/>
            <a:ext cx="8166900" cy="666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Microloans offer small loans to individuals or businesses, often aimed at helping startups, small businesses, or personal financial needs.</a:t>
            </a:r>
            <a:endParaRPr b="1" sz="1455">
              <a:solidFill>
                <a:schemeClr val="dk1"/>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69" name="Shape 769"/>
        <p:cNvGrpSpPr/>
        <p:nvPr/>
      </p:nvGrpSpPr>
      <p:grpSpPr>
        <a:xfrm>
          <a:off x="0" y="0"/>
          <a:ext cx="0" cy="0"/>
          <a:chOff x="0" y="0"/>
          <a:chExt cx="0" cy="0"/>
        </a:xfrm>
      </p:grpSpPr>
      <p:sp>
        <p:nvSpPr>
          <p:cNvPr id="770" name="Google Shape;770;p54"/>
          <p:cNvSpPr/>
          <p:nvPr/>
        </p:nvSpPr>
        <p:spPr>
          <a:xfrm>
            <a:off x="-3100" y="-5950"/>
            <a:ext cx="9144000" cy="2560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71" name="Google Shape;771;p54" title="AdobeStock_84368534.jpeg"/>
          <p:cNvPicPr preferRelativeResize="0"/>
          <p:nvPr/>
        </p:nvPicPr>
        <p:blipFill rotWithShape="1">
          <a:blip r:embed="rId3">
            <a:alphaModFix amt="70000"/>
          </a:blip>
          <a:srcRect b="14864" l="0" r="0" t="43182"/>
          <a:stretch/>
        </p:blipFill>
        <p:spPr>
          <a:xfrm>
            <a:off x="-41150" y="-6050"/>
            <a:ext cx="9232599" cy="2560599"/>
          </a:xfrm>
          <a:prstGeom prst="rect">
            <a:avLst/>
          </a:prstGeom>
          <a:noFill/>
          <a:ln>
            <a:noFill/>
          </a:ln>
        </p:spPr>
      </p:pic>
      <p:sp>
        <p:nvSpPr>
          <p:cNvPr id="772" name="Google Shape;772;p5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73" name="Google Shape;773;p5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774" name="Google Shape;774;p5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75" name="Google Shape;775;p5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76" name="Google Shape;776;p54"/>
          <p:cNvPicPr preferRelativeResize="0"/>
          <p:nvPr/>
        </p:nvPicPr>
        <p:blipFill>
          <a:blip r:embed="rId5">
            <a:alphaModFix/>
          </a:blip>
          <a:stretch>
            <a:fillRect/>
          </a:stretch>
        </p:blipFill>
        <p:spPr>
          <a:xfrm>
            <a:off x="8745476" y="979265"/>
            <a:ext cx="1190842" cy="1309798"/>
          </a:xfrm>
          <a:prstGeom prst="rect">
            <a:avLst/>
          </a:prstGeom>
          <a:noFill/>
          <a:ln>
            <a:noFill/>
          </a:ln>
        </p:spPr>
      </p:pic>
      <p:sp>
        <p:nvSpPr>
          <p:cNvPr id="777" name="Google Shape;777;p5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78" name="Google Shape;778;p5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779" name="Google Shape;779;p54"/>
          <p:cNvSpPr txBox="1"/>
          <p:nvPr/>
        </p:nvSpPr>
        <p:spPr>
          <a:xfrm>
            <a:off x="1104925" y="1504000"/>
            <a:ext cx="70368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$25 - $150,000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a:t>
            </a:r>
            <a:r>
              <a:rPr lang="en" sz="1135">
                <a:solidFill>
                  <a:srgbClr val="333333"/>
                </a:solidFill>
                <a:highlight>
                  <a:srgbClr val="FCFCFC"/>
                </a:highlight>
                <a:latin typeface="Poppins"/>
                <a:ea typeface="Poppins"/>
                <a:cs typeface="Poppins"/>
                <a:sym typeface="Poppins"/>
              </a:rPr>
              <a:t> 6 - 60 months, 0% - 39%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Rated: </a:t>
            </a:r>
            <a:r>
              <a:rPr lang="en" sz="1135">
                <a:solidFill>
                  <a:srgbClr val="333333"/>
                </a:solidFill>
                <a:highlight>
                  <a:srgbClr val="FCFCFC"/>
                </a:highlight>
                <a:latin typeface="Poppins"/>
                <a:ea typeface="Poppins"/>
                <a:cs typeface="Poppins"/>
                <a:sym typeface="Poppins"/>
              </a:rPr>
              <a:t>0% - 39%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550 to 800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100" name="Shape 100"/>
        <p:cNvGrpSpPr/>
        <p:nvPr/>
      </p:nvGrpSpPr>
      <p:grpSpPr>
        <a:xfrm>
          <a:off x="0" y="0"/>
          <a:ext cx="0" cy="0"/>
          <a:chOff x="0" y="0"/>
          <a:chExt cx="0" cy="0"/>
        </a:xfrm>
      </p:grpSpPr>
      <p:sp>
        <p:nvSpPr>
          <p:cNvPr id="101" name="Google Shape;101;p10"/>
          <p:cNvSpPr/>
          <p:nvPr/>
        </p:nvSpPr>
        <p:spPr>
          <a:xfrm>
            <a:off x="7522275" y="0"/>
            <a:ext cx="1621800" cy="5143500"/>
          </a:xfrm>
          <a:prstGeom prst="rect">
            <a:avLst/>
          </a:prstGeom>
          <a:solidFill>
            <a:srgbClr val="E3F1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2" name="Google Shape;102;p1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103" name="Google Shape;103;p10"/>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104" name="Google Shape;104;p1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05" name="Google Shape;105;p10"/>
          <p:cNvSpPr txBox="1"/>
          <p:nvPr>
            <p:ph type="title"/>
          </p:nvPr>
        </p:nvSpPr>
        <p:spPr>
          <a:xfrm>
            <a:off x="630250" y="378600"/>
            <a:ext cx="3058800" cy="3619200"/>
          </a:xfrm>
          <a:prstGeom prst="rect">
            <a:avLst/>
          </a:prstGeom>
        </p:spPr>
        <p:txBody>
          <a:bodyPr anchorCtr="0" anchor="ctr" bIns="0" lIns="0" spcFirstLastPara="1" rIns="0" wrap="square" tIns="0">
            <a:noAutofit/>
          </a:bodyPr>
          <a:lstStyle/>
          <a:p>
            <a:pPr indent="0" lvl="0" marL="0" rtl="0" algn="l">
              <a:spcBef>
                <a:spcPts val="0"/>
              </a:spcBef>
              <a:spcAft>
                <a:spcPts val="0"/>
              </a:spcAft>
              <a:buSzPts val="990"/>
              <a:buNone/>
            </a:pPr>
            <a:r>
              <a:rPr b="1" lang="en" sz="3300">
                <a:solidFill>
                  <a:srgbClr val="196499"/>
                </a:solidFill>
              </a:rPr>
              <a:t>Small Business Failure Rate</a:t>
            </a:r>
            <a:endParaRPr b="1" sz="3300">
              <a:solidFill>
                <a:srgbClr val="196499"/>
              </a:solidFill>
            </a:endParaRPr>
          </a:p>
        </p:txBody>
      </p:sp>
      <p:sp>
        <p:nvSpPr>
          <p:cNvPr id="106" name="Google Shape;106;p10"/>
          <p:cNvSpPr txBox="1"/>
          <p:nvPr/>
        </p:nvSpPr>
        <p:spPr>
          <a:xfrm>
            <a:off x="4153223" y="38794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2.8m</a:t>
            </a:r>
            <a:endParaRPr b="1" sz="600">
              <a:solidFill>
                <a:schemeClr val="lt1"/>
              </a:solidFill>
              <a:latin typeface="Poppins"/>
              <a:ea typeface="Poppins"/>
              <a:cs typeface="Poppins"/>
              <a:sym typeface="Poppins"/>
            </a:endParaRPr>
          </a:p>
        </p:txBody>
      </p:sp>
      <p:sp>
        <p:nvSpPr>
          <p:cNvPr id="107" name="Google Shape;107;p10"/>
          <p:cNvSpPr txBox="1"/>
          <p:nvPr/>
        </p:nvSpPr>
        <p:spPr>
          <a:xfrm>
            <a:off x="4654198" y="39053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2.9m</a:t>
            </a:r>
            <a:endParaRPr b="1" sz="600">
              <a:solidFill>
                <a:schemeClr val="lt1"/>
              </a:solidFill>
              <a:latin typeface="Poppins"/>
              <a:ea typeface="Poppins"/>
              <a:cs typeface="Poppins"/>
              <a:sym typeface="Poppins"/>
            </a:endParaRPr>
          </a:p>
        </p:txBody>
      </p:sp>
      <p:sp>
        <p:nvSpPr>
          <p:cNvPr id="108" name="Google Shape;108;p10"/>
          <p:cNvSpPr txBox="1"/>
          <p:nvPr/>
        </p:nvSpPr>
        <p:spPr>
          <a:xfrm>
            <a:off x="5138973" y="37740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3.2m</a:t>
            </a:r>
            <a:endParaRPr b="1" sz="600">
              <a:solidFill>
                <a:schemeClr val="lt1"/>
              </a:solidFill>
              <a:latin typeface="Poppins"/>
              <a:ea typeface="Poppins"/>
              <a:cs typeface="Poppins"/>
              <a:sym typeface="Poppins"/>
            </a:endParaRPr>
          </a:p>
        </p:txBody>
      </p:sp>
      <p:sp>
        <p:nvSpPr>
          <p:cNvPr id="109" name="Google Shape;109;p10"/>
          <p:cNvSpPr txBox="1"/>
          <p:nvPr/>
        </p:nvSpPr>
        <p:spPr>
          <a:xfrm>
            <a:off x="5652098" y="36427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110" name="Google Shape;110;p10"/>
          <p:cNvSpPr txBox="1"/>
          <p:nvPr/>
        </p:nvSpPr>
        <p:spPr>
          <a:xfrm>
            <a:off x="6136873" y="24561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111" name="Google Shape;111;p10"/>
          <p:cNvSpPr txBox="1"/>
          <p:nvPr/>
        </p:nvSpPr>
        <p:spPr>
          <a:xfrm>
            <a:off x="6616773" y="20467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4.4m</a:t>
            </a:r>
            <a:endParaRPr b="1" sz="600">
              <a:solidFill>
                <a:schemeClr val="lt1"/>
              </a:solidFill>
              <a:latin typeface="Poppins"/>
              <a:ea typeface="Poppins"/>
              <a:cs typeface="Poppins"/>
              <a:sym typeface="Poppins"/>
            </a:endParaRPr>
          </a:p>
        </p:txBody>
      </p:sp>
      <p:sp>
        <p:nvSpPr>
          <p:cNvPr id="112" name="Google Shape;112;p10"/>
          <p:cNvSpPr txBox="1"/>
          <p:nvPr/>
        </p:nvSpPr>
        <p:spPr>
          <a:xfrm>
            <a:off x="7129898" y="16357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5.4m</a:t>
            </a:r>
            <a:endParaRPr b="1" sz="600">
              <a:solidFill>
                <a:schemeClr val="lt1"/>
              </a:solidFill>
              <a:latin typeface="Poppins"/>
              <a:ea typeface="Poppins"/>
              <a:cs typeface="Poppins"/>
              <a:sym typeface="Poppins"/>
            </a:endParaRPr>
          </a:p>
        </p:txBody>
      </p:sp>
      <p:sp>
        <p:nvSpPr>
          <p:cNvPr id="113" name="Google Shape;113;p10"/>
          <p:cNvSpPr txBox="1"/>
          <p:nvPr/>
        </p:nvSpPr>
        <p:spPr>
          <a:xfrm>
            <a:off x="8117273" y="15628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5.5m</a:t>
            </a:r>
            <a:endParaRPr b="1" sz="600">
              <a:solidFill>
                <a:schemeClr val="lt1"/>
              </a:solidFill>
              <a:latin typeface="Poppins"/>
              <a:ea typeface="Poppins"/>
              <a:cs typeface="Poppins"/>
              <a:sym typeface="Poppins"/>
            </a:endParaRPr>
          </a:p>
        </p:txBody>
      </p:sp>
      <p:sp>
        <p:nvSpPr>
          <p:cNvPr id="114" name="Google Shape;114;p10"/>
          <p:cNvSpPr txBox="1"/>
          <p:nvPr/>
        </p:nvSpPr>
        <p:spPr>
          <a:xfrm>
            <a:off x="7614673" y="17776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5m</a:t>
            </a:r>
            <a:endParaRPr b="1" sz="600">
              <a:solidFill>
                <a:schemeClr val="lt1"/>
              </a:solidFill>
              <a:latin typeface="Poppins"/>
              <a:ea typeface="Poppins"/>
              <a:cs typeface="Poppins"/>
              <a:sym typeface="Poppins"/>
            </a:endParaRPr>
          </a:p>
        </p:txBody>
      </p:sp>
      <p:sp>
        <p:nvSpPr>
          <p:cNvPr id="115" name="Google Shape;115;p10"/>
          <p:cNvSpPr/>
          <p:nvPr/>
        </p:nvSpPr>
        <p:spPr>
          <a:xfrm>
            <a:off x="3397025" y="378600"/>
            <a:ext cx="5607900" cy="3834300"/>
          </a:xfrm>
          <a:prstGeom prst="roundRect">
            <a:avLst>
              <a:gd fmla="val 16667" name="adj"/>
            </a:avLst>
          </a:prstGeom>
          <a:solidFill>
            <a:srgbClr val="FFFFFF"/>
          </a:solidFill>
          <a:ln>
            <a:noFill/>
          </a:ln>
          <a:effectLst>
            <a:outerShdw blurRad="185738" rotWithShape="0" algn="bl" dir="3300000" dist="76200">
              <a:srgbClr val="175B8B">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6" name="Google Shape;116;p10"/>
          <p:cNvSpPr txBox="1"/>
          <p:nvPr/>
        </p:nvSpPr>
        <p:spPr>
          <a:xfrm>
            <a:off x="630243" y="3056475"/>
            <a:ext cx="26301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
                <a:solidFill>
                  <a:schemeClr val="dk1"/>
                </a:solidFill>
                <a:latin typeface="Poppins"/>
                <a:ea typeface="Poppins"/>
                <a:cs typeface="Poppins"/>
                <a:sym typeface="Poppins"/>
              </a:rPr>
              <a:t>From Zippia</a:t>
            </a:r>
            <a:endParaRPr sz="1700">
              <a:solidFill>
                <a:srgbClr val="333333"/>
              </a:solidFill>
              <a:latin typeface="Poppins"/>
              <a:ea typeface="Poppins"/>
              <a:cs typeface="Poppins"/>
              <a:sym typeface="Poppins"/>
            </a:endParaRPr>
          </a:p>
        </p:txBody>
      </p:sp>
      <p:sp>
        <p:nvSpPr>
          <p:cNvPr id="117" name="Google Shape;117;p10"/>
          <p:cNvSpPr/>
          <p:nvPr/>
        </p:nvSpPr>
        <p:spPr>
          <a:xfrm>
            <a:off x="-465425" y="13333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8" name="Google Shape;118;p10" title="Points scored"/>
          <p:cNvPicPr preferRelativeResize="0"/>
          <p:nvPr/>
        </p:nvPicPr>
        <p:blipFill>
          <a:blip r:embed="rId4">
            <a:alphaModFix/>
          </a:blip>
          <a:stretch>
            <a:fillRect/>
          </a:stretch>
        </p:blipFill>
        <p:spPr>
          <a:xfrm>
            <a:off x="3758688" y="880012"/>
            <a:ext cx="4969476" cy="3072776"/>
          </a:xfrm>
          <a:prstGeom prst="rect">
            <a:avLst/>
          </a:prstGeom>
          <a:noFill/>
          <a:ln>
            <a:noFill/>
          </a:ln>
        </p:spPr>
      </p:pic>
      <p:sp>
        <p:nvSpPr>
          <p:cNvPr id="119" name="Google Shape;119;p10"/>
          <p:cNvSpPr txBox="1"/>
          <p:nvPr/>
        </p:nvSpPr>
        <p:spPr>
          <a:xfrm>
            <a:off x="4414948" y="30241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21.9%</a:t>
            </a:r>
            <a:endParaRPr b="1" sz="600">
              <a:solidFill>
                <a:schemeClr val="lt1"/>
              </a:solidFill>
              <a:latin typeface="Poppins"/>
              <a:ea typeface="Poppins"/>
              <a:cs typeface="Poppins"/>
              <a:sym typeface="Poppins"/>
            </a:endParaRPr>
          </a:p>
        </p:txBody>
      </p:sp>
      <p:sp>
        <p:nvSpPr>
          <p:cNvPr id="120" name="Google Shape;120;p10"/>
          <p:cNvSpPr txBox="1"/>
          <p:nvPr/>
        </p:nvSpPr>
        <p:spPr>
          <a:xfrm>
            <a:off x="4824873" y="27026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31.8%</a:t>
            </a:r>
            <a:endParaRPr b="1" sz="600">
              <a:solidFill>
                <a:schemeClr val="lt1"/>
              </a:solidFill>
              <a:latin typeface="Poppins"/>
              <a:ea typeface="Poppins"/>
              <a:cs typeface="Poppins"/>
              <a:sym typeface="Poppins"/>
            </a:endParaRPr>
          </a:p>
        </p:txBody>
      </p:sp>
      <p:sp>
        <p:nvSpPr>
          <p:cNvPr id="121" name="Google Shape;121;p10"/>
          <p:cNvSpPr txBox="1"/>
          <p:nvPr/>
        </p:nvSpPr>
        <p:spPr>
          <a:xfrm>
            <a:off x="5242548" y="24561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45.7%</a:t>
            </a:r>
            <a:endParaRPr b="1" sz="600">
              <a:solidFill>
                <a:schemeClr val="lt1"/>
              </a:solidFill>
              <a:latin typeface="Poppins"/>
              <a:ea typeface="Poppins"/>
              <a:cs typeface="Poppins"/>
              <a:sym typeface="Poppins"/>
            </a:endParaRPr>
          </a:p>
        </p:txBody>
      </p:sp>
      <p:sp>
        <p:nvSpPr>
          <p:cNvPr id="122" name="Google Shape;122;p10"/>
          <p:cNvSpPr txBox="1"/>
          <p:nvPr/>
        </p:nvSpPr>
        <p:spPr>
          <a:xfrm>
            <a:off x="5652098" y="22640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21.9%</a:t>
            </a:r>
            <a:endParaRPr b="1" sz="600">
              <a:solidFill>
                <a:schemeClr val="lt1"/>
              </a:solidFill>
              <a:latin typeface="Poppins"/>
              <a:ea typeface="Poppins"/>
              <a:cs typeface="Poppins"/>
              <a:sym typeface="Poppins"/>
            </a:endParaRPr>
          </a:p>
        </p:txBody>
      </p:sp>
      <p:sp>
        <p:nvSpPr>
          <p:cNvPr id="123" name="Google Shape;123;p10"/>
          <p:cNvSpPr txBox="1"/>
          <p:nvPr/>
        </p:nvSpPr>
        <p:spPr>
          <a:xfrm>
            <a:off x="6066123" y="21391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50</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4" name="Google Shape;124;p10"/>
          <p:cNvSpPr txBox="1"/>
          <p:nvPr/>
        </p:nvSpPr>
        <p:spPr>
          <a:xfrm>
            <a:off x="6480123" y="20258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53.6</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5" name="Google Shape;125;p10"/>
          <p:cNvSpPr txBox="1"/>
          <p:nvPr/>
        </p:nvSpPr>
        <p:spPr>
          <a:xfrm>
            <a:off x="6885648" y="18700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57.7</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6" name="Google Shape;126;p10"/>
          <p:cNvSpPr txBox="1"/>
          <p:nvPr/>
        </p:nvSpPr>
        <p:spPr>
          <a:xfrm>
            <a:off x="7318898" y="17776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61</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7" name="Google Shape;127;p10"/>
          <p:cNvSpPr txBox="1"/>
          <p:nvPr/>
        </p:nvSpPr>
        <p:spPr>
          <a:xfrm>
            <a:off x="7731098" y="16852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63.2</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8" name="Google Shape;128;p10"/>
          <p:cNvSpPr txBox="1"/>
          <p:nvPr/>
        </p:nvSpPr>
        <p:spPr>
          <a:xfrm>
            <a:off x="8154625" y="1635775"/>
            <a:ext cx="2769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65.7</a:t>
            </a:r>
            <a:r>
              <a:rPr b="1" lang="en" sz="600">
                <a:solidFill>
                  <a:schemeClr val="lt1"/>
                </a:solidFill>
                <a:latin typeface="Poppins"/>
                <a:ea typeface="Poppins"/>
                <a:cs typeface="Poppins"/>
                <a:sym typeface="Poppins"/>
              </a:rPr>
              <a:t>%</a:t>
            </a:r>
            <a:endParaRPr b="1" sz="600">
              <a:solidFill>
                <a:schemeClr val="lt1"/>
              </a:solidFill>
              <a:latin typeface="Poppins"/>
              <a:ea typeface="Poppins"/>
              <a:cs typeface="Poppins"/>
              <a:sym typeface="Poppins"/>
            </a:endParaRPr>
          </a:p>
        </p:txBody>
      </p:sp>
      <p:sp>
        <p:nvSpPr>
          <p:cNvPr id="129" name="Google Shape;129;p10"/>
          <p:cNvSpPr txBox="1"/>
          <p:nvPr/>
        </p:nvSpPr>
        <p:spPr>
          <a:xfrm>
            <a:off x="4252349" y="3856375"/>
            <a:ext cx="4302300" cy="1386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900">
                <a:solidFill>
                  <a:srgbClr val="175B8B"/>
                </a:solidFill>
                <a:latin typeface="Poppins"/>
                <a:ea typeface="Poppins"/>
                <a:cs typeface="Poppins"/>
                <a:sym typeface="Poppins"/>
              </a:rPr>
              <a:t>Years in Business</a:t>
            </a:r>
            <a:endParaRPr sz="1200">
              <a:solidFill>
                <a:srgbClr val="175B8B"/>
              </a:solidFill>
              <a:latin typeface="Poppins"/>
              <a:ea typeface="Poppins"/>
              <a:cs typeface="Poppins"/>
              <a:sym typeface="Poppins"/>
            </a:endParaRPr>
          </a:p>
        </p:txBody>
      </p:sp>
      <p:sp>
        <p:nvSpPr>
          <p:cNvPr id="130" name="Google Shape;130;p10"/>
          <p:cNvSpPr txBox="1"/>
          <p:nvPr/>
        </p:nvSpPr>
        <p:spPr>
          <a:xfrm rot="-5400000">
            <a:off x="2403138" y="2347100"/>
            <a:ext cx="2661300" cy="1386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900">
                <a:solidFill>
                  <a:srgbClr val="175B8B"/>
                </a:solidFill>
                <a:latin typeface="Poppins"/>
                <a:ea typeface="Poppins"/>
                <a:cs typeface="Poppins"/>
                <a:sym typeface="Poppins"/>
              </a:rPr>
              <a:t>% of Business That Fail</a:t>
            </a:r>
            <a:endParaRPr sz="1200">
              <a:solidFill>
                <a:srgbClr val="175B8B"/>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83" name="Shape 783"/>
        <p:cNvGrpSpPr/>
        <p:nvPr/>
      </p:nvGrpSpPr>
      <p:grpSpPr>
        <a:xfrm>
          <a:off x="0" y="0"/>
          <a:ext cx="0" cy="0"/>
          <a:chOff x="0" y="0"/>
          <a:chExt cx="0" cy="0"/>
        </a:xfrm>
      </p:grpSpPr>
      <p:sp>
        <p:nvSpPr>
          <p:cNvPr id="784" name="Google Shape;784;p55"/>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85" name="Google Shape;785;p55" title="AdobeStock_187680886.jpeg"/>
          <p:cNvPicPr preferRelativeResize="0"/>
          <p:nvPr/>
        </p:nvPicPr>
        <p:blipFill rotWithShape="1">
          <a:blip r:embed="rId3">
            <a:alphaModFix amt="70000"/>
          </a:blip>
          <a:srcRect b="3340" l="0" r="0" t="54644"/>
          <a:stretch/>
        </p:blipFill>
        <p:spPr>
          <a:xfrm>
            <a:off x="-34038" y="-6050"/>
            <a:ext cx="9218376" cy="2560600"/>
          </a:xfrm>
          <a:prstGeom prst="rect">
            <a:avLst/>
          </a:prstGeom>
          <a:noFill/>
          <a:ln>
            <a:noFill/>
          </a:ln>
        </p:spPr>
      </p:pic>
      <p:sp>
        <p:nvSpPr>
          <p:cNvPr id="786" name="Google Shape;786;p5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87" name="Google Shape;787;p55"/>
          <p:cNvSpPr/>
          <p:nvPr/>
        </p:nvSpPr>
        <p:spPr>
          <a:xfrm>
            <a:off x="-243525" y="1588913"/>
            <a:ext cx="60303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Securities Financing</a:t>
            </a:r>
            <a:endParaRPr b="1" sz="3400">
              <a:solidFill>
                <a:srgbClr val="175B8B"/>
              </a:solidFill>
              <a:latin typeface="Poppins"/>
              <a:ea typeface="Poppins"/>
              <a:cs typeface="Poppins"/>
              <a:sym typeface="Poppins"/>
            </a:endParaRPr>
          </a:p>
        </p:txBody>
      </p:sp>
      <p:sp>
        <p:nvSpPr>
          <p:cNvPr id="788" name="Google Shape;788;p5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789" name="Google Shape;789;p5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790" name="Google Shape;790;p5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791" name="Google Shape;791;p55"/>
          <p:cNvSpPr txBox="1"/>
          <p:nvPr/>
        </p:nvSpPr>
        <p:spPr>
          <a:xfrm>
            <a:off x="491700" y="3024138"/>
            <a:ext cx="81669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Securities Financing allows clients to borrow funds by leveraging their non-retirement, marketable securities as collateral. This type of loan is ideal for clients looking to access liquidity without having to liquidate their investments. The program offers flexibility in loan amounts, terms, and uses high-quality collateral to secure the loan, ensuring minimal risk for both parties.</a:t>
            </a:r>
            <a:endParaRPr sz="1455">
              <a:solidFill>
                <a:schemeClr val="dk1"/>
              </a:solidFill>
              <a:latin typeface="Poppins"/>
              <a:ea typeface="Poppins"/>
              <a:cs typeface="Poppins"/>
              <a:sym typeface="Poppins"/>
            </a:endParaRPr>
          </a:p>
        </p:txBody>
      </p:sp>
      <p:sp>
        <p:nvSpPr>
          <p:cNvPr id="792" name="Google Shape;792;p5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93" name="Google Shape;793;p5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797" name="Shape 797"/>
        <p:cNvGrpSpPr/>
        <p:nvPr/>
      </p:nvGrpSpPr>
      <p:grpSpPr>
        <a:xfrm>
          <a:off x="0" y="0"/>
          <a:ext cx="0" cy="0"/>
          <a:chOff x="0" y="0"/>
          <a:chExt cx="0" cy="0"/>
        </a:xfrm>
      </p:grpSpPr>
      <p:sp>
        <p:nvSpPr>
          <p:cNvPr id="798" name="Google Shape;798;p56"/>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799" name="Google Shape;799;p56" title="AdobeStock_187680886.jpeg"/>
          <p:cNvPicPr preferRelativeResize="0"/>
          <p:nvPr/>
        </p:nvPicPr>
        <p:blipFill rotWithShape="1">
          <a:blip r:embed="rId3">
            <a:alphaModFix amt="70000"/>
          </a:blip>
          <a:srcRect b="3340" l="0" r="0" t="54644"/>
          <a:stretch/>
        </p:blipFill>
        <p:spPr>
          <a:xfrm>
            <a:off x="-34038" y="-6050"/>
            <a:ext cx="9218376" cy="2560600"/>
          </a:xfrm>
          <a:prstGeom prst="rect">
            <a:avLst/>
          </a:prstGeom>
          <a:noFill/>
          <a:ln>
            <a:noFill/>
          </a:ln>
        </p:spPr>
      </p:pic>
      <p:sp>
        <p:nvSpPr>
          <p:cNvPr id="800" name="Google Shape;800;p5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01" name="Google Shape;801;p56"/>
          <p:cNvSpPr/>
          <p:nvPr/>
        </p:nvSpPr>
        <p:spPr>
          <a:xfrm>
            <a:off x="724975" y="948887"/>
            <a:ext cx="7609800" cy="32457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802" name="Google Shape;802;p5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03" name="Google Shape;803;p5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04" name="Google Shape;804;p56"/>
          <p:cNvPicPr preferRelativeResize="0"/>
          <p:nvPr/>
        </p:nvPicPr>
        <p:blipFill>
          <a:blip r:embed="rId5">
            <a:alphaModFix/>
          </a:blip>
          <a:stretch>
            <a:fillRect/>
          </a:stretch>
        </p:blipFill>
        <p:spPr>
          <a:xfrm>
            <a:off x="8731251" y="794465"/>
            <a:ext cx="1190842" cy="1309798"/>
          </a:xfrm>
          <a:prstGeom prst="rect">
            <a:avLst/>
          </a:prstGeom>
          <a:noFill/>
          <a:ln>
            <a:noFill/>
          </a:ln>
        </p:spPr>
      </p:pic>
      <p:sp>
        <p:nvSpPr>
          <p:cNvPr id="805" name="Google Shape;805;p5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06" name="Google Shape;806;p5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807" name="Google Shape;807;p56"/>
          <p:cNvSpPr txBox="1"/>
          <p:nvPr/>
        </p:nvSpPr>
        <p:spPr>
          <a:xfrm>
            <a:off x="1104925" y="948907"/>
            <a:ext cx="6849900" cy="32457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latin typeface="Poppins"/>
                <a:ea typeface="Poppins"/>
                <a:cs typeface="Poppins"/>
                <a:sym typeface="Poppins"/>
              </a:rPr>
              <a:t>Loan/ Line Amounts: </a:t>
            </a:r>
            <a:r>
              <a:rPr lang="en" sz="1135">
                <a:solidFill>
                  <a:srgbClr val="333333"/>
                </a:solidFill>
                <a:latin typeface="Poppins"/>
                <a:ea typeface="Poppins"/>
                <a:cs typeface="Poppins"/>
                <a:sym typeface="Poppins"/>
              </a:rPr>
              <a:t>$75,000 to $25 million, with advances starting at $2,500</a:t>
            </a:r>
            <a:endParaRPr sz="1135">
              <a:solidFill>
                <a:srgbClr val="333333"/>
              </a:solidFill>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latin typeface="Poppins"/>
                <a:ea typeface="Poppins"/>
                <a:cs typeface="Poppins"/>
                <a:sym typeface="Poppins"/>
              </a:rPr>
              <a:t>Terms:</a:t>
            </a:r>
            <a:r>
              <a:rPr lang="en" sz="1135">
                <a:solidFill>
                  <a:srgbClr val="333333"/>
                </a:solidFill>
                <a:latin typeface="Poppins"/>
                <a:ea typeface="Poppins"/>
                <a:cs typeface="Poppins"/>
                <a:sym typeface="Poppins"/>
              </a:rPr>
              <a:t> Vary</a:t>
            </a:r>
            <a:endParaRPr sz="1135">
              <a:solidFill>
                <a:srgbClr val="333333"/>
              </a:solidFill>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latin typeface="Poppins"/>
                <a:ea typeface="Poppins"/>
                <a:cs typeface="Poppins"/>
                <a:sym typeface="Poppins"/>
              </a:rPr>
              <a:t>Rates: </a:t>
            </a:r>
            <a:r>
              <a:rPr lang="en" sz="1135">
                <a:solidFill>
                  <a:srgbClr val="333333"/>
                </a:solidFill>
                <a:latin typeface="Poppins"/>
                <a:ea typeface="Poppins"/>
                <a:cs typeface="Poppins"/>
                <a:sym typeface="Poppins"/>
              </a:rPr>
              <a:t>0.10% to 5%</a:t>
            </a:r>
            <a:endParaRPr sz="1135">
              <a:solidFill>
                <a:srgbClr val="333333"/>
              </a:solidFill>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latin typeface="Poppins"/>
                <a:ea typeface="Poppins"/>
                <a:cs typeface="Poppins"/>
                <a:sym typeface="Poppins"/>
              </a:rPr>
              <a:t>Collateral Required:</a:t>
            </a:r>
            <a:r>
              <a:rPr lang="en" sz="1135">
                <a:solidFill>
                  <a:srgbClr val="333333"/>
                </a:solidFill>
                <a:latin typeface="Poppins"/>
                <a:ea typeface="Poppins"/>
                <a:cs typeface="Poppins"/>
                <a:sym typeface="Poppins"/>
              </a:rPr>
              <a:t> "Eligible collateral includes non-retirement, marketable securities. Chase Bank assigns values to these securities and may adjust their eligibility as collateral without notice.</a:t>
            </a:r>
            <a:br>
              <a:rPr lang="en" sz="1135">
                <a:solidFill>
                  <a:srgbClr val="333333"/>
                </a:solidFill>
                <a:latin typeface="Poppins"/>
                <a:ea typeface="Poppins"/>
                <a:cs typeface="Poppins"/>
                <a:sym typeface="Poppins"/>
              </a:rPr>
            </a:br>
            <a:r>
              <a:rPr lang="en" sz="535">
                <a:solidFill>
                  <a:schemeClr val="lt1"/>
                </a:solidFill>
                <a:latin typeface="Poppins"/>
                <a:ea typeface="Poppins"/>
                <a:cs typeface="Poppins"/>
                <a:sym typeface="Poppins"/>
              </a:rPr>
              <a:t>-</a:t>
            </a:r>
            <a:br>
              <a:rPr lang="en" sz="1135">
                <a:solidFill>
                  <a:srgbClr val="333333"/>
                </a:solidFill>
                <a:latin typeface="Poppins"/>
                <a:ea typeface="Poppins"/>
                <a:cs typeface="Poppins"/>
                <a:sym typeface="Poppins"/>
              </a:rPr>
            </a:br>
            <a:r>
              <a:rPr lang="en" sz="1135">
                <a:solidFill>
                  <a:srgbClr val="333333"/>
                </a:solidFill>
                <a:latin typeface="Poppins"/>
                <a:ea typeface="Poppins"/>
                <a:cs typeface="Poppins"/>
                <a:sym typeface="Poppins"/>
              </a:rPr>
              <a:t>Schwab posts cash collateral equal to the full market value of the securities on loan, ensuring protection in case of Schwab's failure.</a:t>
            </a:r>
            <a:br>
              <a:rPr lang="en" sz="1135">
                <a:solidFill>
                  <a:srgbClr val="333333"/>
                </a:solidFill>
                <a:latin typeface="Poppins"/>
                <a:ea typeface="Poppins"/>
                <a:cs typeface="Poppins"/>
                <a:sym typeface="Poppins"/>
              </a:rPr>
            </a:br>
            <a:r>
              <a:rPr lang="en" sz="535">
                <a:solidFill>
                  <a:schemeClr val="lt1"/>
                </a:solidFill>
                <a:latin typeface="Poppins"/>
                <a:ea typeface="Poppins"/>
                <a:cs typeface="Poppins"/>
                <a:sym typeface="Poppins"/>
              </a:rPr>
              <a:t>-</a:t>
            </a:r>
            <a:br>
              <a:rPr lang="en" sz="1135">
                <a:solidFill>
                  <a:srgbClr val="333333"/>
                </a:solidFill>
                <a:latin typeface="Poppins"/>
                <a:ea typeface="Poppins"/>
                <a:cs typeface="Poppins"/>
                <a:sym typeface="Poppins"/>
              </a:rPr>
            </a:br>
            <a:r>
              <a:rPr lang="en" sz="1135">
                <a:solidFill>
                  <a:srgbClr val="333333"/>
                </a:solidFill>
                <a:latin typeface="Poppins"/>
                <a:ea typeface="Poppins"/>
                <a:cs typeface="Poppins"/>
                <a:sym typeface="Poppins"/>
              </a:rPr>
              <a:t>Loans are secured with high-quality collateral, and Northern Trust actively manages collateral to optimize returns while mitigating risk.</a:t>
            </a:r>
            <a:br>
              <a:rPr lang="en" sz="1135">
                <a:solidFill>
                  <a:srgbClr val="333333"/>
                </a:solidFill>
                <a:latin typeface="Poppins"/>
                <a:ea typeface="Poppins"/>
                <a:cs typeface="Poppins"/>
                <a:sym typeface="Poppins"/>
              </a:rPr>
            </a:br>
            <a:r>
              <a:rPr lang="en" sz="535">
                <a:solidFill>
                  <a:schemeClr val="lt1"/>
                </a:solidFill>
                <a:latin typeface="Poppins"/>
                <a:ea typeface="Poppins"/>
                <a:cs typeface="Poppins"/>
                <a:sym typeface="Poppins"/>
              </a:rPr>
              <a:t>-</a:t>
            </a:r>
            <a:br>
              <a:rPr lang="en" sz="1135">
                <a:solidFill>
                  <a:srgbClr val="333333"/>
                </a:solidFill>
                <a:latin typeface="Poppins"/>
                <a:ea typeface="Poppins"/>
                <a:cs typeface="Poppins"/>
                <a:sym typeface="Poppins"/>
              </a:rPr>
            </a:br>
            <a:r>
              <a:rPr lang="en" sz="1135">
                <a:solidFill>
                  <a:srgbClr val="333333"/>
                </a:solidFill>
                <a:latin typeface="Poppins"/>
                <a:ea typeface="Poppins"/>
                <a:cs typeface="Poppins"/>
                <a:sym typeface="Poppins"/>
              </a:rPr>
              <a:t>Non-retirement investment assets, including stocks, bonds, mutual funds, and ETFs."</a:t>
            </a:r>
            <a:endParaRPr sz="1135">
              <a:solidFill>
                <a:srgbClr val="333333"/>
              </a:solidFill>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latin typeface="Poppins"/>
                <a:ea typeface="Poppins"/>
                <a:cs typeface="Poppins"/>
                <a:sym typeface="Poppins"/>
              </a:rPr>
              <a:t>Credit Requirements: </a:t>
            </a:r>
            <a:r>
              <a:rPr lang="en" sz="1135">
                <a:solidFill>
                  <a:srgbClr val="333333"/>
                </a:solidFill>
                <a:latin typeface="Poppins"/>
                <a:ea typeface="Poppins"/>
                <a:cs typeface="Poppins"/>
                <a:sym typeface="Poppins"/>
              </a:rPr>
              <a:t>650+</a:t>
            </a:r>
            <a:endParaRPr sz="1135">
              <a:solidFill>
                <a:srgbClr val="333333"/>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11" name="Shape 811"/>
        <p:cNvGrpSpPr/>
        <p:nvPr/>
      </p:nvGrpSpPr>
      <p:grpSpPr>
        <a:xfrm>
          <a:off x="0" y="0"/>
          <a:ext cx="0" cy="0"/>
          <a:chOff x="0" y="0"/>
          <a:chExt cx="0" cy="0"/>
        </a:xfrm>
      </p:grpSpPr>
      <p:sp>
        <p:nvSpPr>
          <p:cNvPr id="812" name="Google Shape;812;p57"/>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13" name="Google Shape;813;p57" title="AdobeStock_297116906.jpeg"/>
          <p:cNvPicPr preferRelativeResize="0"/>
          <p:nvPr/>
        </p:nvPicPr>
        <p:blipFill rotWithShape="1">
          <a:blip r:embed="rId3">
            <a:alphaModFix amt="70000"/>
          </a:blip>
          <a:srcRect b="10987" l="0" r="0" t="39229"/>
          <a:stretch/>
        </p:blipFill>
        <p:spPr>
          <a:xfrm>
            <a:off x="-34038" y="-6050"/>
            <a:ext cx="9218376" cy="2560625"/>
          </a:xfrm>
          <a:prstGeom prst="rect">
            <a:avLst/>
          </a:prstGeom>
          <a:noFill/>
          <a:ln>
            <a:noFill/>
          </a:ln>
        </p:spPr>
      </p:pic>
      <p:sp>
        <p:nvSpPr>
          <p:cNvPr id="814" name="Google Shape;814;p5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15" name="Google Shape;815;p57"/>
          <p:cNvSpPr/>
          <p:nvPr/>
        </p:nvSpPr>
        <p:spPr>
          <a:xfrm>
            <a:off x="-243525" y="1547488"/>
            <a:ext cx="2550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ROBS</a:t>
            </a:r>
            <a:endParaRPr b="1" sz="3400">
              <a:solidFill>
                <a:srgbClr val="175B8B"/>
              </a:solidFill>
              <a:latin typeface="Poppins"/>
              <a:ea typeface="Poppins"/>
              <a:cs typeface="Poppins"/>
              <a:sym typeface="Poppins"/>
            </a:endParaRPr>
          </a:p>
        </p:txBody>
      </p:sp>
      <p:sp>
        <p:nvSpPr>
          <p:cNvPr id="816" name="Google Shape;816;p5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17" name="Google Shape;817;p5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18" name="Google Shape;818;p5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819" name="Google Shape;819;p57"/>
          <p:cNvSpPr txBox="1"/>
          <p:nvPr/>
        </p:nvSpPr>
        <p:spPr>
          <a:xfrm>
            <a:off x="491700" y="2982713"/>
            <a:ext cx="81669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ROBS allows individuals to use their retirement savings (such as 401(k) or IRA) to fund a new business or franchise without incurring penalties or taxes. This financing option is ideal for those who have a substantial amount in their retirement accounts and want to use those funds to invest in their business without taking out a traditional loan.</a:t>
            </a:r>
            <a:endParaRPr sz="1455">
              <a:solidFill>
                <a:schemeClr val="dk1"/>
              </a:solidFill>
              <a:latin typeface="Poppins"/>
              <a:ea typeface="Poppins"/>
              <a:cs typeface="Poppins"/>
              <a:sym typeface="Poppins"/>
            </a:endParaRPr>
          </a:p>
        </p:txBody>
      </p:sp>
      <p:sp>
        <p:nvSpPr>
          <p:cNvPr id="820" name="Google Shape;820;p5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21" name="Google Shape;821;p5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25" name="Shape 825"/>
        <p:cNvGrpSpPr/>
        <p:nvPr/>
      </p:nvGrpSpPr>
      <p:grpSpPr>
        <a:xfrm>
          <a:off x="0" y="0"/>
          <a:ext cx="0" cy="0"/>
          <a:chOff x="0" y="0"/>
          <a:chExt cx="0" cy="0"/>
        </a:xfrm>
      </p:grpSpPr>
      <p:sp>
        <p:nvSpPr>
          <p:cNvPr id="826" name="Google Shape;826;p58"/>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27" name="Google Shape;827;p58" title="AdobeStock_297116906.jpeg"/>
          <p:cNvPicPr preferRelativeResize="0"/>
          <p:nvPr/>
        </p:nvPicPr>
        <p:blipFill rotWithShape="1">
          <a:blip r:embed="rId3">
            <a:alphaModFix amt="70000"/>
          </a:blip>
          <a:srcRect b="10987" l="0" r="0" t="39229"/>
          <a:stretch/>
        </p:blipFill>
        <p:spPr>
          <a:xfrm>
            <a:off x="-34038" y="-6050"/>
            <a:ext cx="9218376" cy="2560625"/>
          </a:xfrm>
          <a:prstGeom prst="rect">
            <a:avLst/>
          </a:prstGeom>
          <a:noFill/>
          <a:ln>
            <a:noFill/>
          </a:ln>
        </p:spPr>
      </p:pic>
      <p:sp>
        <p:nvSpPr>
          <p:cNvPr id="828" name="Google Shape;828;p5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29" name="Google Shape;829;p58"/>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830" name="Google Shape;830;p5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31" name="Google Shape;831;p5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32" name="Google Shape;832;p58"/>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833" name="Google Shape;833;p5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34" name="Google Shape;834;p5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835" name="Google Shape;835;p58"/>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$50,000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5 to 10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5% to 8%</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39" name="Shape 839"/>
        <p:cNvGrpSpPr/>
        <p:nvPr/>
      </p:nvGrpSpPr>
      <p:grpSpPr>
        <a:xfrm>
          <a:off x="0" y="0"/>
          <a:ext cx="0" cy="0"/>
          <a:chOff x="0" y="0"/>
          <a:chExt cx="0" cy="0"/>
        </a:xfrm>
      </p:grpSpPr>
      <p:sp>
        <p:nvSpPr>
          <p:cNvPr id="840" name="Google Shape;840;p59"/>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41" name="Google Shape;841;p59" title="AdobeStock_301195515.jpeg"/>
          <p:cNvPicPr preferRelativeResize="0"/>
          <p:nvPr/>
        </p:nvPicPr>
        <p:blipFill rotWithShape="1">
          <a:blip r:embed="rId3">
            <a:alphaModFix amt="70000"/>
          </a:blip>
          <a:srcRect b="45586" l="0" r="0" t="12398"/>
          <a:stretch/>
        </p:blipFill>
        <p:spPr>
          <a:xfrm>
            <a:off x="-55400" y="-6050"/>
            <a:ext cx="9261102" cy="2554550"/>
          </a:xfrm>
          <a:prstGeom prst="rect">
            <a:avLst/>
          </a:prstGeom>
          <a:noFill/>
          <a:ln>
            <a:noFill/>
          </a:ln>
        </p:spPr>
      </p:pic>
      <p:sp>
        <p:nvSpPr>
          <p:cNvPr id="842" name="Google Shape;842;p5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43" name="Google Shape;843;p59"/>
          <p:cNvSpPr/>
          <p:nvPr/>
        </p:nvSpPr>
        <p:spPr>
          <a:xfrm>
            <a:off x="-243525" y="1333825"/>
            <a:ext cx="6357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Crypto Financing</a:t>
            </a:r>
            <a:endParaRPr b="1" sz="3400">
              <a:solidFill>
                <a:srgbClr val="175B8B"/>
              </a:solidFill>
              <a:latin typeface="Poppins"/>
              <a:ea typeface="Poppins"/>
              <a:cs typeface="Poppins"/>
              <a:sym typeface="Poppins"/>
            </a:endParaRPr>
          </a:p>
        </p:txBody>
      </p:sp>
      <p:sp>
        <p:nvSpPr>
          <p:cNvPr id="844" name="Google Shape;844;p5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45" name="Google Shape;845;p5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46" name="Google Shape;846;p5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847" name="Google Shape;847;p59"/>
          <p:cNvSpPr txBox="1"/>
          <p:nvPr/>
        </p:nvSpPr>
        <p:spPr>
          <a:xfrm>
            <a:off x="491700" y="2769038"/>
            <a:ext cx="81669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Crypto Financing allows individuals or institutional investors to access liquidity by using cryptocurrencies as collateral. This type of loan is designed for those who wish to leverage their cryptocurrency holdings without the need to sell them. By offering crypto-backed loans, clients can retain their crypto assets while gaining access to immediate funds for other investment opportunities, debt repayment, or other personal or business needs.</a:t>
            </a:r>
            <a:endParaRPr sz="1455">
              <a:solidFill>
                <a:schemeClr val="dk1"/>
              </a:solidFill>
              <a:latin typeface="Poppins"/>
              <a:ea typeface="Poppins"/>
              <a:cs typeface="Poppins"/>
              <a:sym typeface="Poppins"/>
            </a:endParaRPr>
          </a:p>
        </p:txBody>
      </p:sp>
      <p:sp>
        <p:nvSpPr>
          <p:cNvPr id="848" name="Google Shape;848;p5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49" name="Google Shape;849;p5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53" name="Shape 853"/>
        <p:cNvGrpSpPr/>
        <p:nvPr/>
      </p:nvGrpSpPr>
      <p:grpSpPr>
        <a:xfrm>
          <a:off x="0" y="0"/>
          <a:ext cx="0" cy="0"/>
          <a:chOff x="0" y="0"/>
          <a:chExt cx="0" cy="0"/>
        </a:xfrm>
      </p:grpSpPr>
      <p:sp>
        <p:nvSpPr>
          <p:cNvPr id="854" name="Google Shape;854;p60"/>
          <p:cNvSpPr/>
          <p:nvPr/>
        </p:nvSpPr>
        <p:spPr>
          <a:xfrm>
            <a:off x="-3094" y="0"/>
            <a:ext cx="9144000" cy="25485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55" name="Google Shape;855;p60" title="AdobeStock_301195515.jpeg"/>
          <p:cNvPicPr preferRelativeResize="0"/>
          <p:nvPr/>
        </p:nvPicPr>
        <p:blipFill rotWithShape="1">
          <a:blip r:embed="rId3">
            <a:alphaModFix amt="70000"/>
          </a:blip>
          <a:srcRect b="45586" l="0" r="0" t="12398"/>
          <a:stretch/>
        </p:blipFill>
        <p:spPr>
          <a:xfrm>
            <a:off x="-55400" y="-6050"/>
            <a:ext cx="9261102" cy="2554550"/>
          </a:xfrm>
          <a:prstGeom prst="rect">
            <a:avLst/>
          </a:prstGeom>
          <a:noFill/>
          <a:ln>
            <a:noFill/>
          </a:ln>
        </p:spPr>
      </p:pic>
      <p:sp>
        <p:nvSpPr>
          <p:cNvPr id="856" name="Google Shape;856;p6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57" name="Google Shape;857;p60"/>
          <p:cNvSpPr/>
          <p:nvPr/>
        </p:nvSpPr>
        <p:spPr>
          <a:xfrm>
            <a:off x="724975" y="399350"/>
            <a:ext cx="7609800" cy="39027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858" name="Google Shape;858;p6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59" name="Google Shape;859;p6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60" name="Google Shape;860;p60"/>
          <p:cNvPicPr preferRelativeResize="0"/>
          <p:nvPr/>
        </p:nvPicPr>
        <p:blipFill>
          <a:blip r:embed="rId5">
            <a:alphaModFix/>
          </a:blip>
          <a:stretch>
            <a:fillRect/>
          </a:stretch>
        </p:blipFill>
        <p:spPr>
          <a:xfrm>
            <a:off x="8773876" y="619340"/>
            <a:ext cx="1190842" cy="1309798"/>
          </a:xfrm>
          <a:prstGeom prst="rect">
            <a:avLst/>
          </a:prstGeom>
          <a:noFill/>
          <a:ln>
            <a:noFill/>
          </a:ln>
        </p:spPr>
      </p:pic>
      <p:sp>
        <p:nvSpPr>
          <p:cNvPr id="861" name="Google Shape;861;p6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62" name="Google Shape;862;p6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863" name="Google Shape;863;p60"/>
          <p:cNvSpPr txBox="1"/>
          <p:nvPr/>
        </p:nvSpPr>
        <p:spPr>
          <a:xfrm>
            <a:off x="1104925" y="399374"/>
            <a:ext cx="6849900" cy="39027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 to $2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 week to 2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0% to 13.9%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Accepted collateral includes various cryptocurrencies like Bitcoin (BTC), Ethereum (ETH), and others. Each has its own LTV ratio.</a:t>
            </a:r>
            <a:br>
              <a:rPr lang="en" sz="1135">
                <a:solidFill>
                  <a:srgbClr val="333333"/>
                </a:solidFill>
                <a:highlight>
                  <a:srgbClr val="FCFCFC"/>
                </a:highlight>
                <a:latin typeface="Poppins"/>
                <a:ea typeface="Poppins"/>
                <a:cs typeface="Poppins"/>
                <a:sym typeface="Poppins"/>
              </a:rPr>
            </a:br>
            <a:r>
              <a:rPr lang="en" sz="400">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Accepted collateral includes Bitcoin (BTC), Ethereum (ETH), and Solana (SOL). Each cryptocurrency has its own LTV thresholds and margin call limits.</a:t>
            </a:r>
            <a:br>
              <a:rPr lang="en" sz="1135">
                <a:solidFill>
                  <a:srgbClr val="333333"/>
                </a:solidFill>
                <a:highlight>
                  <a:srgbClr val="FCFCFC"/>
                </a:highlight>
                <a:latin typeface="Poppins"/>
                <a:ea typeface="Poppins"/>
                <a:cs typeface="Poppins"/>
                <a:sym typeface="Poppins"/>
              </a:rPr>
            </a:br>
            <a:r>
              <a:rPr lang="en" sz="400">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Accepted collateral includes mainstream cryptocurrencies like Bitcoin, Ethereum, Litecoin, and Cardano. The specific cryptocurrencies accepted can vary by lender</a:t>
            </a:r>
            <a:br>
              <a:rPr lang="en" sz="1135">
                <a:solidFill>
                  <a:srgbClr val="333333"/>
                </a:solidFill>
                <a:highlight>
                  <a:srgbClr val="FCFCFC"/>
                </a:highlight>
                <a:latin typeface="Poppins"/>
                <a:ea typeface="Poppins"/>
                <a:cs typeface="Poppins"/>
                <a:sym typeface="Poppins"/>
              </a:rPr>
            </a:br>
            <a:r>
              <a:rPr lang="en" sz="400">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Loans require BTC or ETH as collateral, with a loan-to-value (LTV) ratio of 50%."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Typically not required as loans are secured by the value of the cryptocurrency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being pledged.</a:t>
            </a:r>
            <a:br>
              <a:rPr lang="en" sz="1135">
                <a:solidFill>
                  <a:srgbClr val="333333"/>
                </a:solidFill>
                <a:highlight>
                  <a:srgbClr val="FCFCFC"/>
                </a:highlight>
                <a:latin typeface="Poppins"/>
                <a:ea typeface="Poppins"/>
                <a:cs typeface="Poppins"/>
                <a:sym typeface="Poppins"/>
              </a:rPr>
            </a:br>
            <a:r>
              <a:rPr lang="en" sz="400">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However, lenders may assess overall financial health (income, other assets, or existing debts) as part of the application process, especially for larger loan amounts.</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67" name="Shape 867"/>
        <p:cNvGrpSpPr/>
        <p:nvPr/>
      </p:nvGrpSpPr>
      <p:grpSpPr>
        <a:xfrm>
          <a:off x="0" y="0"/>
          <a:ext cx="0" cy="0"/>
          <a:chOff x="0" y="0"/>
          <a:chExt cx="0" cy="0"/>
        </a:xfrm>
      </p:grpSpPr>
      <p:sp>
        <p:nvSpPr>
          <p:cNvPr id="868" name="Google Shape;868;p61"/>
          <p:cNvSpPr/>
          <p:nvPr/>
        </p:nvSpPr>
        <p:spPr>
          <a:xfrm>
            <a:off x="-3200" y="-24653"/>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69" name="Google Shape;869;p61" title="AdobeStock_497749253.jpeg"/>
          <p:cNvPicPr preferRelativeResize="0"/>
          <p:nvPr/>
        </p:nvPicPr>
        <p:blipFill rotWithShape="1">
          <a:blip r:embed="rId3">
            <a:alphaModFix amt="70000"/>
          </a:blip>
          <a:srcRect b="28915" l="0" r="0" t="28920"/>
          <a:stretch/>
        </p:blipFill>
        <p:spPr>
          <a:xfrm>
            <a:off x="-55400" y="-36900"/>
            <a:ext cx="9261102" cy="2591449"/>
          </a:xfrm>
          <a:prstGeom prst="rect">
            <a:avLst/>
          </a:prstGeom>
          <a:noFill/>
          <a:ln>
            <a:noFill/>
          </a:ln>
        </p:spPr>
      </p:pic>
      <p:sp>
        <p:nvSpPr>
          <p:cNvPr id="870" name="Google Shape;870;p6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71" name="Google Shape;871;p61"/>
          <p:cNvSpPr/>
          <p:nvPr/>
        </p:nvSpPr>
        <p:spPr>
          <a:xfrm>
            <a:off x="-243525" y="1333825"/>
            <a:ext cx="6357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Inventory Financing</a:t>
            </a:r>
            <a:endParaRPr b="1" sz="3400">
              <a:solidFill>
                <a:srgbClr val="175B8B"/>
              </a:solidFill>
              <a:latin typeface="Poppins"/>
              <a:ea typeface="Poppins"/>
              <a:cs typeface="Poppins"/>
              <a:sym typeface="Poppins"/>
            </a:endParaRPr>
          </a:p>
        </p:txBody>
      </p:sp>
      <p:sp>
        <p:nvSpPr>
          <p:cNvPr id="872" name="Google Shape;872;p6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73" name="Google Shape;873;p6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74" name="Google Shape;874;p6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875" name="Google Shape;875;p61"/>
          <p:cNvSpPr txBox="1"/>
          <p:nvPr/>
        </p:nvSpPr>
        <p:spPr>
          <a:xfrm>
            <a:off x="491700" y="2769038"/>
            <a:ext cx="81669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 </a:t>
            </a:r>
            <a:r>
              <a:rPr lang="en" sz="1455">
                <a:solidFill>
                  <a:schemeClr val="dk1"/>
                </a:solidFill>
                <a:latin typeface="Poppins"/>
                <a:ea typeface="Poppins"/>
                <a:cs typeface="Poppins"/>
                <a:sym typeface="Poppins"/>
              </a:rPr>
              <a:t>Inventory Financing provides businesses with the capital they need by leveraging existing inventory as collateral. This type of loan is ideal for businesses that need quick access to cash but do not want to sell their inventory. The loan can help with purchasing more inventory, managing operational expenses, or bridging short-term cash flow gaps. By using inventory as collateral, businesses can unlock liquidity without sacrificing their assets.</a:t>
            </a:r>
            <a:endParaRPr sz="1455">
              <a:solidFill>
                <a:schemeClr val="dk1"/>
              </a:solidFill>
              <a:latin typeface="Poppins"/>
              <a:ea typeface="Poppins"/>
              <a:cs typeface="Poppins"/>
              <a:sym typeface="Poppins"/>
            </a:endParaRPr>
          </a:p>
        </p:txBody>
      </p:sp>
      <p:sp>
        <p:nvSpPr>
          <p:cNvPr id="876" name="Google Shape;876;p6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77" name="Google Shape;877;p6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81" name="Shape 881"/>
        <p:cNvGrpSpPr/>
        <p:nvPr/>
      </p:nvGrpSpPr>
      <p:grpSpPr>
        <a:xfrm>
          <a:off x="0" y="0"/>
          <a:ext cx="0" cy="0"/>
          <a:chOff x="0" y="0"/>
          <a:chExt cx="0" cy="0"/>
        </a:xfrm>
      </p:grpSpPr>
      <p:sp>
        <p:nvSpPr>
          <p:cNvPr id="882" name="Google Shape;882;p62"/>
          <p:cNvSpPr/>
          <p:nvPr/>
        </p:nvSpPr>
        <p:spPr>
          <a:xfrm>
            <a:off x="-3200" y="-24653"/>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83" name="Google Shape;883;p62" title="AdobeStock_497749253.jpeg"/>
          <p:cNvPicPr preferRelativeResize="0"/>
          <p:nvPr/>
        </p:nvPicPr>
        <p:blipFill rotWithShape="1">
          <a:blip r:embed="rId3">
            <a:alphaModFix amt="70000"/>
          </a:blip>
          <a:srcRect b="28915" l="0" r="0" t="28920"/>
          <a:stretch/>
        </p:blipFill>
        <p:spPr>
          <a:xfrm>
            <a:off x="-55400" y="-36900"/>
            <a:ext cx="9261102" cy="2591449"/>
          </a:xfrm>
          <a:prstGeom prst="rect">
            <a:avLst/>
          </a:prstGeom>
          <a:noFill/>
          <a:ln>
            <a:noFill/>
          </a:ln>
        </p:spPr>
      </p:pic>
      <p:sp>
        <p:nvSpPr>
          <p:cNvPr id="884" name="Google Shape;884;p6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85" name="Google Shape;885;p62"/>
          <p:cNvSpPr/>
          <p:nvPr/>
        </p:nvSpPr>
        <p:spPr>
          <a:xfrm>
            <a:off x="724975" y="1211537"/>
            <a:ext cx="7609800" cy="27204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886" name="Google Shape;886;p6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887" name="Google Shape;887;p6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888" name="Google Shape;888;p62"/>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889" name="Google Shape;889;p6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90" name="Google Shape;890;p6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891" name="Google Shape;891;p62"/>
          <p:cNvSpPr txBox="1"/>
          <p:nvPr/>
        </p:nvSpPr>
        <p:spPr>
          <a:xfrm>
            <a:off x="1104925" y="1211554"/>
            <a:ext cx="6849900" cy="27204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$400,000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6 or 12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5% - 20%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Inventory financed typically serves as collateral for the loan.</a:t>
            </a:r>
            <a:br>
              <a:rPr lang="en" sz="1135">
                <a:solidFill>
                  <a:srgbClr val="333333"/>
                </a:solidFill>
                <a:highlight>
                  <a:srgbClr val="FCFCFC"/>
                </a:highlight>
                <a:latin typeface="Poppins"/>
                <a:ea typeface="Poppins"/>
                <a:cs typeface="Poppins"/>
                <a:sym typeface="Poppins"/>
              </a:rPr>
            </a:br>
            <a:r>
              <a:rPr lang="en" sz="400">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Inventory financing typically requires using existing inventory as collateral. CIT Group provides asset-based lending solutions that leverage accounts receivable, inventory, or fixed assets as collateral.</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550- 625</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895" name="Shape 895"/>
        <p:cNvGrpSpPr/>
        <p:nvPr/>
      </p:nvGrpSpPr>
      <p:grpSpPr>
        <a:xfrm>
          <a:off x="0" y="0"/>
          <a:ext cx="0" cy="0"/>
          <a:chOff x="0" y="0"/>
          <a:chExt cx="0" cy="0"/>
        </a:xfrm>
      </p:grpSpPr>
      <p:sp>
        <p:nvSpPr>
          <p:cNvPr id="896" name="Google Shape;896;p63"/>
          <p:cNvSpPr/>
          <p:nvPr/>
        </p:nvSpPr>
        <p:spPr>
          <a:xfrm>
            <a:off x="-3081" y="-31993"/>
            <a:ext cx="9144000" cy="25866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897" name="Google Shape;897;p63" title="AdobeStock_266912879.jpeg"/>
          <p:cNvPicPr preferRelativeResize="0"/>
          <p:nvPr/>
        </p:nvPicPr>
        <p:blipFill rotWithShape="1">
          <a:blip r:embed="rId3">
            <a:alphaModFix amt="70000"/>
          </a:blip>
          <a:srcRect b="19314" l="0" r="0" t="38514"/>
          <a:stretch/>
        </p:blipFill>
        <p:spPr>
          <a:xfrm>
            <a:off x="-66775" y="-44275"/>
            <a:ext cx="9283876" cy="2598825"/>
          </a:xfrm>
          <a:prstGeom prst="rect">
            <a:avLst/>
          </a:prstGeom>
          <a:noFill/>
          <a:ln>
            <a:noFill/>
          </a:ln>
        </p:spPr>
      </p:pic>
      <p:sp>
        <p:nvSpPr>
          <p:cNvPr id="898" name="Google Shape;898;p6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99" name="Google Shape;899;p63"/>
          <p:cNvSpPr/>
          <p:nvPr/>
        </p:nvSpPr>
        <p:spPr>
          <a:xfrm>
            <a:off x="-243525" y="1361475"/>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Commercial Truck Loans</a:t>
            </a:r>
            <a:endParaRPr b="1" sz="3400">
              <a:solidFill>
                <a:srgbClr val="175B8B"/>
              </a:solidFill>
              <a:latin typeface="Poppins"/>
              <a:ea typeface="Poppins"/>
              <a:cs typeface="Poppins"/>
              <a:sym typeface="Poppins"/>
            </a:endParaRPr>
          </a:p>
        </p:txBody>
      </p:sp>
      <p:sp>
        <p:nvSpPr>
          <p:cNvPr id="900" name="Google Shape;900;p6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01" name="Google Shape;901;p6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02" name="Google Shape;902;p6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903" name="Google Shape;903;p63"/>
          <p:cNvSpPr txBox="1"/>
          <p:nvPr/>
        </p:nvSpPr>
        <p:spPr>
          <a:xfrm>
            <a:off x="491700" y="2796688"/>
            <a:ext cx="81669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Commercial Truck Loans are specifically designed to help businesses finance the purchase or lease of commercial vehicles, such as trucks, vans, or specialized vehicles. These loans enable businesses in industries like transportation, logistics, or construction to acquire vehicles necessary for operations. The loan is typically secured by the financed vehicle, ensuring that the lender has collateral in case of default.</a:t>
            </a:r>
            <a:endParaRPr sz="1455">
              <a:solidFill>
                <a:schemeClr val="dk1"/>
              </a:solidFill>
              <a:latin typeface="Poppins"/>
              <a:ea typeface="Poppins"/>
              <a:cs typeface="Poppins"/>
              <a:sym typeface="Poppins"/>
            </a:endParaRPr>
          </a:p>
        </p:txBody>
      </p:sp>
      <p:sp>
        <p:nvSpPr>
          <p:cNvPr id="904" name="Google Shape;904;p6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05" name="Google Shape;905;p6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09" name="Shape 909"/>
        <p:cNvGrpSpPr/>
        <p:nvPr/>
      </p:nvGrpSpPr>
      <p:grpSpPr>
        <a:xfrm>
          <a:off x="0" y="0"/>
          <a:ext cx="0" cy="0"/>
          <a:chOff x="0" y="0"/>
          <a:chExt cx="0" cy="0"/>
        </a:xfrm>
      </p:grpSpPr>
      <p:sp>
        <p:nvSpPr>
          <p:cNvPr id="910" name="Google Shape;910;p64"/>
          <p:cNvSpPr/>
          <p:nvPr/>
        </p:nvSpPr>
        <p:spPr>
          <a:xfrm>
            <a:off x="-3081" y="-31993"/>
            <a:ext cx="9144000" cy="25866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11" name="Google Shape;911;p64" title="AdobeStock_266912879.jpeg"/>
          <p:cNvPicPr preferRelativeResize="0"/>
          <p:nvPr/>
        </p:nvPicPr>
        <p:blipFill rotWithShape="1">
          <a:blip r:embed="rId3">
            <a:alphaModFix amt="70000"/>
          </a:blip>
          <a:srcRect b="19314" l="0" r="0" t="38514"/>
          <a:stretch/>
        </p:blipFill>
        <p:spPr>
          <a:xfrm>
            <a:off x="-66775" y="-44275"/>
            <a:ext cx="9283876" cy="2598825"/>
          </a:xfrm>
          <a:prstGeom prst="rect">
            <a:avLst/>
          </a:prstGeom>
          <a:noFill/>
          <a:ln>
            <a:noFill/>
          </a:ln>
        </p:spPr>
      </p:pic>
      <p:sp>
        <p:nvSpPr>
          <p:cNvPr id="912" name="Google Shape;912;p6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13" name="Google Shape;913;p6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14" name="Google Shape;914;p6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15" name="Google Shape;915;p64"/>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916" name="Google Shape;916;p6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17" name="Google Shape;917;p6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918" name="Google Shape;918;p6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919" name="Google Shape;919;p64"/>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$10,000 to $1,000,000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24 to 60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b="1" lang="en" sz="1135">
                <a:solidFill>
                  <a:srgbClr val="333333"/>
                </a:solidFill>
                <a:highlight>
                  <a:srgbClr val="FCFCFC"/>
                </a:highlight>
                <a:latin typeface="Poppins"/>
                <a:ea typeface="Poppins"/>
                <a:cs typeface="Poppins"/>
                <a:sym typeface="Poppins"/>
              </a:rPr>
              <a:t>: </a:t>
            </a:r>
            <a:r>
              <a:rPr lang="en" sz="1135">
                <a:solidFill>
                  <a:srgbClr val="333333"/>
                </a:solidFill>
                <a:highlight>
                  <a:srgbClr val="FCFCFC"/>
                </a:highlight>
                <a:latin typeface="Poppins"/>
                <a:ea typeface="Poppins"/>
                <a:cs typeface="Poppins"/>
                <a:sym typeface="Poppins"/>
              </a:rPr>
              <a:t>6.19% - 8.25%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QuickBridge offers both secured and unsecured loans; the requirement for collateral depends on the loan product and applicant qualifications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600 - 675</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134" name="Shape 134"/>
        <p:cNvGrpSpPr/>
        <p:nvPr/>
      </p:nvGrpSpPr>
      <p:grpSpPr>
        <a:xfrm>
          <a:off x="0" y="0"/>
          <a:ext cx="0" cy="0"/>
          <a:chOff x="0" y="0"/>
          <a:chExt cx="0" cy="0"/>
        </a:xfrm>
      </p:grpSpPr>
      <p:sp>
        <p:nvSpPr>
          <p:cNvPr id="135" name="Google Shape;135;p11"/>
          <p:cNvSpPr/>
          <p:nvPr/>
        </p:nvSpPr>
        <p:spPr>
          <a:xfrm>
            <a:off x="6348975" y="0"/>
            <a:ext cx="2795100" cy="5143500"/>
          </a:xfrm>
          <a:prstGeom prst="rect">
            <a:avLst/>
          </a:prstGeom>
          <a:solidFill>
            <a:srgbClr val="E3F1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6" name="Google Shape;136;p1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137" name="Google Shape;137;p11"/>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138" name="Google Shape;138;p1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39" name="Google Shape;139;p11"/>
          <p:cNvSpPr txBox="1"/>
          <p:nvPr>
            <p:ph type="title"/>
          </p:nvPr>
        </p:nvSpPr>
        <p:spPr>
          <a:xfrm>
            <a:off x="630250" y="1039613"/>
            <a:ext cx="3058800" cy="2451300"/>
          </a:xfrm>
          <a:prstGeom prst="rect">
            <a:avLst/>
          </a:prstGeom>
        </p:spPr>
        <p:txBody>
          <a:bodyPr anchorCtr="0" anchor="ctr" bIns="0" lIns="0" spcFirstLastPara="1" rIns="0" wrap="square" tIns="0">
            <a:noAutofit/>
          </a:bodyPr>
          <a:lstStyle/>
          <a:p>
            <a:pPr indent="0" lvl="0" marL="0" rtl="0" algn="l">
              <a:spcBef>
                <a:spcPts val="0"/>
              </a:spcBef>
              <a:spcAft>
                <a:spcPts val="0"/>
              </a:spcAft>
              <a:buSzPts val="990"/>
              <a:buNone/>
            </a:pPr>
            <a:r>
              <a:rPr b="1" lang="en" sz="3300">
                <a:solidFill>
                  <a:srgbClr val="196499"/>
                </a:solidFill>
              </a:rPr>
              <a:t>Why </a:t>
            </a:r>
            <a:br>
              <a:rPr b="1" lang="en" sz="3300">
                <a:solidFill>
                  <a:srgbClr val="196499"/>
                </a:solidFill>
              </a:rPr>
            </a:br>
            <a:r>
              <a:rPr b="1" lang="en" sz="3300">
                <a:solidFill>
                  <a:srgbClr val="196499"/>
                </a:solidFill>
              </a:rPr>
              <a:t>Small Businesses Fail</a:t>
            </a:r>
            <a:endParaRPr b="1" sz="3300">
              <a:solidFill>
                <a:srgbClr val="196499"/>
              </a:solidFill>
            </a:endParaRPr>
          </a:p>
        </p:txBody>
      </p:sp>
      <p:sp>
        <p:nvSpPr>
          <p:cNvPr id="140" name="Google Shape;140;p11"/>
          <p:cNvSpPr txBox="1"/>
          <p:nvPr/>
        </p:nvSpPr>
        <p:spPr>
          <a:xfrm>
            <a:off x="4153223" y="26166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2.8m</a:t>
            </a:r>
            <a:endParaRPr b="1" sz="600">
              <a:solidFill>
                <a:schemeClr val="lt1"/>
              </a:solidFill>
              <a:latin typeface="Poppins"/>
              <a:ea typeface="Poppins"/>
              <a:cs typeface="Poppins"/>
              <a:sym typeface="Poppins"/>
            </a:endParaRPr>
          </a:p>
        </p:txBody>
      </p:sp>
      <p:sp>
        <p:nvSpPr>
          <p:cNvPr id="141" name="Google Shape;141;p11"/>
          <p:cNvSpPr txBox="1"/>
          <p:nvPr/>
        </p:nvSpPr>
        <p:spPr>
          <a:xfrm>
            <a:off x="4654198" y="25663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2.9m</a:t>
            </a:r>
            <a:endParaRPr b="1" sz="600">
              <a:solidFill>
                <a:schemeClr val="lt1"/>
              </a:solidFill>
              <a:latin typeface="Poppins"/>
              <a:ea typeface="Poppins"/>
              <a:cs typeface="Poppins"/>
              <a:sym typeface="Poppins"/>
            </a:endParaRPr>
          </a:p>
        </p:txBody>
      </p:sp>
      <p:sp>
        <p:nvSpPr>
          <p:cNvPr id="142" name="Google Shape;142;p11"/>
          <p:cNvSpPr txBox="1"/>
          <p:nvPr/>
        </p:nvSpPr>
        <p:spPr>
          <a:xfrm>
            <a:off x="5138973" y="24350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3.2m</a:t>
            </a:r>
            <a:endParaRPr b="1" sz="600">
              <a:solidFill>
                <a:schemeClr val="lt1"/>
              </a:solidFill>
              <a:latin typeface="Poppins"/>
              <a:ea typeface="Poppins"/>
              <a:cs typeface="Poppins"/>
              <a:sym typeface="Poppins"/>
            </a:endParaRPr>
          </a:p>
        </p:txBody>
      </p:sp>
      <p:sp>
        <p:nvSpPr>
          <p:cNvPr id="143" name="Google Shape;143;p11"/>
          <p:cNvSpPr txBox="1"/>
          <p:nvPr/>
        </p:nvSpPr>
        <p:spPr>
          <a:xfrm>
            <a:off x="5652098" y="23037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144" name="Google Shape;144;p11"/>
          <p:cNvSpPr txBox="1"/>
          <p:nvPr/>
        </p:nvSpPr>
        <p:spPr>
          <a:xfrm>
            <a:off x="6136873" y="230374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3.5m</a:t>
            </a:r>
            <a:endParaRPr b="1" sz="600">
              <a:solidFill>
                <a:schemeClr val="lt1"/>
              </a:solidFill>
              <a:latin typeface="Poppins"/>
              <a:ea typeface="Poppins"/>
              <a:cs typeface="Poppins"/>
              <a:sym typeface="Poppins"/>
            </a:endParaRPr>
          </a:p>
        </p:txBody>
      </p:sp>
      <p:sp>
        <p:nvSpPr>
          <p:cNvPr id="145" name="Google Shape;145;p11"/>
          <p:cNvSpPr txBox="1"/>
          <p:nvPr/>
        </p:nvSpPr>
        <p:spPr>
          <a:xfrm>
            <a:off x="6616773" y="1894397"/>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4.4m</a:t>
            </a:r>
            <a:endParaRPr b="1" sz="600">
              <a:solidFill>
                <a:schemeClr val="lt1"/>
              </a:solidFill>
              <a:latin typeface="Poppins"/>
              <a:ea typeface="Poppins"/>
              <a:cs typeface="Poppins"/>
              <a:sym typeface="Poppins"/>
            </a:endParaRPr>
          </a:p>
        </p:txBody>
      </p:sp>
      <p:sp>
        <p:nvSpPr>
          <p:cNvPr id="146" name="Google Shape;146;p11"/>
          <p:cNvSpPr txBox="1"/>
          <p:nvPr/>
        </p:nvSpPr>
        <p:spPr>
          <a:xfrm>
            <a:off x="7129898" y="148337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5.4m</a:t>
            </a:r>
            <a:endParaRPr b="1" sz="600">
              <a:solidFill>
                <a:schemeClr val="lt1"/>
              </a:solidFill>
              <a:latin typeface="Poppins"/>
              <a:ea typeface="Poppins"/>
              <a:cs typeface="Poppins"/>
              <a:sym typeface="Poppins"/>
            </a:endParaRPr>
          </a:p>
        </p:txBody>
      </p:sp>
      <p:sp>
        <p:nvSpPr>
          <p:cNvPr id="147" name="Google Shape;147;p11"/>
          <p:cNvSpPr txBox="1"/>
          <p:nvPr/>
        </p:nvSpPr>
        <p:spPr>
          <a:xfrm>
            <a:off x="8117273" y="14104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5.5m</a:t>
            </a:r>
            <a:endParaRPr b="1" sz="600">
              <a:solidFill>
                <a:schemeClr val="lt1"/>
              </a:solidFill>
              <a:latin typeface="Poppins"/>
              <a:ea typeface="Poppins"/>
              <a:cs typeface="Poppins"/>
              <a:sym typeface="Poppins"/>
            </a:endParaRPr>
          </a:p>
        </p:txBody>
      </p:sp>
      <p:sp>
        <p:nvSpPr>
          <p:cNvPr id="148" name="Google Shape;148;p11"/>
          <p:cNvSpPr txBox="1"/>
          <p:nvPr/>
        </p:nvSpPr>
        <p:spPr>
          <a:xfrm>
            <a:off x="7614673" y="1625222"/>
            <a:ext cx="314100" cy="92400"/>
          </a:xfrm>
          <a:prstGeom prst="rect">
            <a:avLst/>
          </a:prstGeom>
          <a:noFill/>
          <a:ln>
            <a:noFill/>
          </a:ln>
        </p:spPr>
        <p:txBody>
          <a:bodyPr anchorCtr="0" anchor="ctr" bIns="0" lIns="0" spcFirstLastPara="1" rIns="0" wrap="square" tIns="0">
            <a:spAutoFit/>
          </a:bodyPr>
          <a:lstStyle/>
          <a:p>
            <a:pPr indent="0" lvl="0" marL="0" rtl="0" algn="ctr">
              <a:lnSpc>
                <a:spcPct val="115000"/>
              </a:lnSpc>
              <a:spcBef>
                <a:spcPts val="1200"/>
              </a:spcBef>
              <a:spcAft>
                <a:spcPts val="1200"/>
              </a:spcAft>
              <a:buNone/>
            </a:pPr>
            <a:r>
              <a:rPr b="1" lang="en" sz="600">
                <a:solidFill>
                  <a:schemeClr val="lt1"/>
                </a:solidFill>
                <a:latin typeface="Poppins"/>
                <a:ea typeface="Poppins"/>
                <a:cs typeface="Poppins"/>
                <a:sym typeface="Poppins"/>
              </a:rPr>
              <a:t>5m</a:t>
            </a:r>
            <a:endParaRPr b="1" sz="600">
              <a:solidFill>
                <a:schemeClr val="lt1"/>
              </a:solidFill>
              <a:latin typeface="Poppins"/>
              <a:ea typeface="Poppins"/>
              <a:cs typeface="Poppins"/>
              <a:sym typeface="Poppins"/>
            </a:endParaRPr>
          </a:p>
        </p:txBody>
      </p:sp>
      <p:sp>
        <p:nvSpPr>
          <p:cNvPr id="149" name="Google Shape;149;p11"/>
          <p:cNvSpPr/>
          <p:nvPr/>
        </p:nvSpPr>
        <p:spPr>
          <a:xfrm>
            <a:off x="3481925" y="378600"/>
            <a:ext cx="5347200" cy="3834300"/>
          </a:xfrm>
          <a:prstGeom prst="roundRect">
            <a:avLst>
              <a:gd fmla="val 16667" name="adj"/>
            </a:avLst>
          </a:prstGeom>
          <a:solidFill>
            <a:srgbClr val="FFFFFF"/>
          </a:solidFill>
          <a:ln>
            <a:noFill/>
          </a:ln>
          <a:effectLst>
            <a:outerShdw blurRad="185738" rotWithShape="0" algn="bl" dir="3300000" dist="76200">
              <a:srgbClr val="175B8B">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50" name="Google Shape;150;p11"/>
          <p:cNvSpPr txBox="1"/>
          <p:nvPr/>
        </p:nvSpPr>
        <p:spPr>
          <a:xfrm>
            <a:off x="630243" y="3336488"/>
            <a:ext cx="26301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
                <a:solidFill>
                  <a:schemeClr val="dk1"/>
                </a:solidFill>
                <a:latin typeface="Poppins"/>
                <a:ea typeface="Poppins"/>
                <a:cs typeface="Poppins"/>
                <a:sym typeface="Poppins"/>
              </a:rPr>
              <a:t>From Zippia</a:t>
            </a:r>
            <a:endParaRPr sz="1700">
              <a:solidFill>
                <a:srgbClr val="333333"/>
              </a:solidFill>
              <a:latin typeface="Poppins"/>
              <a:ea typeface="Poppins"/>
              <a:cs typeface="Poppins"/>
              <a:sym typeface="Poppins"/>
            </a:endParaRPr>
          </a:p>
        </p:txBody>
      </p:sp>
      <p:sp>
        <p:nvSpPr>
          <p:cNvPr id="151" name="Google Shape;151;p11"/>
          <p:cNvSpPr/>
          <p:nvPr/>
        </p:nvSpPr>
        <p:spPr>
          <a:xfrm>
            <a:off x="-465425" y="1282463"/>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52" name="Google Shape;152;p11" title="Points scored"/>
          <p:cNvPicPr preferRelativeResize="0"/>
          <p:nvPr/>
        </p:nvPicPr>
        <p:blipFill rotWithShape="1">
          <a:blip r:embed="rId4">
            <a:alphaModFix/>
          </a:blip>
          <a:srcRect b="0" l="0" r="12648" t="0"/>
          <a:stretch/>
        </p:blipFill>
        <p:spPr>
          <a:xfrm>
            <a:off x="3657900" y="535850"/>
            <a:ext cx="4995300" cy="3535800"/>
          </a:xfrm>
          <a:prstGeom prst="roundRect">
            <a:avLst>
              <a:gd fmla="val 16667" name="adj"/>
            </a:avLst>
          </a:prstGeom>
          <a:noFill/>
          <a:ln>
            <a:noFill/>
          </a:ln>
        </p:spPr>
      </p:pic>
      <p:sp>
        <p:nvSpPr>
          <p:cNvPr id="153" name="Google Shape;153;p11"/>
          <p:cNvSpPr txBox="1"/>
          <p:nvPr/>
        </p:nvSpPr>
        <p:spPr>
          <a:xfrm>
            <a:off x="6272775" y="1483375"/>
            <a:ext cx="314100" cy="345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chemeClr val="lt1"/>
                </a:solidFill>
                <a:latin typeface="Poppins"/>
                <a:ea typeface="Poppins"/>
                <a:cs typeface="Poppins"/>
                <a:sym typeface="Poppins"/>
              </a:rPr>
              <a:t>42%</a:t>
            </a:r>
            <a:endParaRPr b="1" sz="900">
              <a:solidFill>
                <a:schemeClr val="lt1"/>
              </a:solidFill>
              <a:latin typeface="Poppins"/>
              <a:ea typeface="Poppins"/>
              <a:cs typeface="Poppins"/>
              <a:sym typeface="Poppins"/>
            </a:endParaRPr>
          </a:p>
        </p:txBody>
      </p:sp>
      <p:sp>
        <p:nvSpPr>
          <p:cNvPr id="154" name="Google Shape;154;p11"/>
          <p:cNvSpPr txBox="1"/>
          <p:nvPr/>
        </p:nvSpPr>
        <p:spPr>
          <a:xfrm>
            <a:off x="8041075" y="902557"/>
            <a:ext cx="314100" cy="3798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chemeClr val="lt1"/>
                </a:solidFill>
                <a:latin typeface="Poppins"/>
                <a:ea typeface="Poppins"/>
                <a:cs typeface="Poppins"/>
                <a:sym typeface="Poppins"/>
              </a:rPr>
              <a:t>82%</a:t>
            </a:r>
            <a:endParaRPr b="1" sz="900">
              <a:solidFill>
                <a:schemeClr val="lt1"/>
              </a:solidFill>
              <a:latin typeface="Poppins"/>
              <a:ea typeface="Poppins"/>
              <a:cs typeface="Poppins"/>
              <a:sym typeface="Poppins"/>
            </a:endParaRPr>
          </a:p>
        </p:txBody>
      </p:sp>
      <p:sp>
        <p:nvSpPr>
          <p:cNvPr id="155" name="Google Shape;155;p11"/>
          <p:cNvSpPr txBox="1"/>
          <p:nvPr/>
        </p:nvSpPr>
        <p:spPr>
          <a:xfrm>
            <a:off x="5692075" y="2019822"/>
            <a:ext cx="314100" cy="3798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chemeClr val="lt1"/>
                </a:solidFill>
                <a:latin typeface="Poppins"/>
                <a:ea typeface="Poppins"/>
                <a:cs typeface="Poppins"/>
                <a:sym typeface="Poppins"/>
              </a:rPr>
              <a:t>29%</a:t>
            </a:r>
            <a:endParaRPr b="1" sz="900">
              <a:solidFill>
                <a:schemeClr val="lt1"/>
              </a:solidFill>
              <a:latin typeface="Poppins"/>
              <a:ea typeface="Poppins"/>
              <a:cs typeface="Poppins"/>
              <a:sym typeface="Poppins"/>
            </a:endParaRPr>
          </a:p>
        </p:txBody>
      </p:sp>
      <p:sp>
        <p:nvSpPr>
          <p:cNvPr id="156" name="Google Shape;156;p11"/>
          <p:cNvSpPr txBox="1"/>
          <p:nvPr/>
        </p:nvSpPr>
        <p:spPr>
          <a:xfrm>
            <a:off x="5425388" y="2566398"/>
            <a:ext cx="314100" cy="3798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chemeClr val="lt1"/>
                </a:solidFill>
                <a:latin typeface="Poppins"/>
                <a:ea typeface="Poppins"/>
                <a:cs typeface="Poppins"/>
                <a:sym typeface="Poppins"/>
              </a:rPr>
              <a:t>23%</a:t>
            </a:r>
            <a:endParaRPr b="1" sz="900">
              <a:solidFill>
                <a:schemeClr val="lt1"/>
              </a:solidFill>
              <a:latin typeface="Poppins"/>
              <a:ea typeface="Poppins"/>
              <a:cs typeface="Poppins"/>
              <a:sym typeface="Poppins"/>
            </a:endParaRPr>
          </a:p>
        </p:txBody>
      </p:sp>
      <p:sp>
        <p:nvSpPr>
          <p:cNvPr id="157" name="Google Shape;157;p11"/>
          <p:cNvSpPr txBox="1"/>
          <p:nvPr/>
        </p:nvSpPr>
        <p:spPr>
          <a:xfrm>
            <a:off x="5261800" y="3145357"/>
            <a:ext cx="314100" cy="345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chemeClr val="lt1"/>
                </a:solidFill>
                <a:latin typeface="Poppins"/>
                <a:ea typeface="Poppins"/>
                <a:cs typeface="Poppins"/>
                <a:sym typeface="Poppins"/>
              </a:rPr>
              <a:t>19%</a:t>
            </a:r>
            <a:endParaRPr b="1" sz="900">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23" name="Shape 923"/>
        <p:cNvGrpSpPr/>
        <p:nvPr/>
      </p:nvGrpSpPr>
      <p:grpSpPr>
        <a:xfrm>
          <a:off x="0" y="0"/>
          <a:ext cx="0" cy="0"/>
          <a:chOff x="0" y="0"/>
          <a:chExt cx="0" cy="0"/>
        </a:xfrm>
      </p:grpSpPr>
      <p:sp>
        <p:nvSpPr>
          <p:cNvPr id="924" name="Google Shape;924;p65"/>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25" name="Google Shape;925;p65" title="AdobeStock_305182329.jpeg"/>
          <p:cNvPicPr preferRelativeResize="0"/>
          <p:nvPr/>
        </p:nvPicPr>
        <p:blipFill rotWithShape="1">
          <a:blip r:embed="rId3">
            <a:alphaModFix amt="70000"/>
          </a:blip>
          <a:srcRect b="4702" l="0" r="0" t="53682"/>
          <a:stretch/>
        </p:blipFill>
        <p:spPr>
          <a:xfrm>
            <a:off x="-34050" y="-59025"/>
            <a:ext cx="9218401" cy="2613574"/>
          </a:xfrm>
          <a:prstGeom prst="rect">
            <a:avLst/>
          </a:prstGeom>
          <a:noFill/>
          <a:ln>
            <a:noFill/>
          </a:ln>
        </p:spPr>
      </p:pic>
      <p:sp>
        <p:nvSpPr>
          <p:cNvPr id="926" name="Google Shape;926;p6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27" name="Google Shape;927;p65"/>
          <p:cNvSpPr/>
          <p:nvPr/>
        </p:nvSpPr>
        <p:spPr>
          <a:xfrm>
            <a:off x="-243525" y="1590075"/>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Fix and Flip Financing</a:t>
            </a:r>
            <a:endParaRPr b="1" sz="3400">
              <a:solidFill>
                <a:srgbClr val="175B8B"/>
              </a:solidFill>
              <a:latin typeface="Poppins"/>
              <a:ea typeface="Poppins"/>
              <a:cs typeface="Poppins"/>
              <a:sym typeface="Poppins"/>
            </a:endParaRPr>
          </a:p>
        </p:txBody>
      </p:sp>
      <p:sp>
        <p:nvSpPr>
          <p:cNvPr id="928" name="Google Shape;928;p6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29" name="Google Shape;929;p6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30" name="Google Shape;930;p6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931" name="Google Shape;931;p65"/>
          <p:cNvSpPr txBox="1"/>
          <p:nvPr/>
        </p:nvSpPr>
        <p:spPr>
          <a:xfrm>
            <a:off x="491700" y="3025288"/>
            <a:ext cx="81669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Fix and Flip Financing is a short-term loan designed specifically for real estate investors who purchase properties to renovate and resell at a profit. These loans are typically used for residential properties that need repairs or upgrades before being resold. The financing covers the purchase price and renovation costs, and is paid back after the property is sold or refinanced.</a:t>
            </a:r>
            <a:endParaRPr sz="1455">
              <a:solidFill>
                <a:schemeClr val="dk1"/>
              </a:solidFill>
              <a:latin typeface="Poppins"/>
              <a:ea typeface="Poppins"/>
              <a:cs typeface="Poppins"/>
              <a:sym typeface="Poppins"/>
            </a:endParaRPr>
          </a:p>
        </p:txBody>
      </p:sp>
      <p:sp>
        <p:nvSpPr>
          <p:cNvPr id="932" name="Google Shape;932;p6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33" name="Google Shape;933;p6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37" name="Shape 937"/>
        <p:cNvGrpSpPr/>
        <p:nvPr/>
      </p:nvGrpSpPr>
      <p:grpSpPr>
        <a:xfrm>
          <a:off x="0" y="0"/>
          <a:ext cx="0" cy="0"/>
          <a:chOff x="0" y="0"/>
          <a:chExt cx="0" cy="0"/>
        </a:xfrm>
      </p:grpSpPr>
      <p:sp>
        <p:nvSpPr>
          <p:cNvPr id="938" name="Google Shape;938;p66"/>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39" name="Google Shape;939;p66" title="AdobeStock_305182329.jpeg"/>
          <p:cNvPicPr preferRelativeResize="0"/>
          <p:nvPr/>
        </p:nvPicPr>
        <p:blipFill rotWithShape="1">
          <a:blip r:embed="rId3">
            <a:alphaModFix amt="70000"/>
          </a:blip>
          <a:srcRect b="4702" l="0" r="0" t="53682"/>
          <a:stretch/>
        </p:blipFill>
        <p:spPr>
          <a:xfrm>
            <a:off x="-34050" y="-59025"/>
            <a:ext cx="9218401" cy="2613574"/>
          </a:xfrm>
          <a:prstGeom prst="rect">
            <a:avLst/>
          </a:prstGeom>
          <a:noFill/>
          <a:ln>
            <a:noFill/>
          </a:ln>
        </p:spPr>
      </p:pic>
      <p:sp>
        <p:nvSpPr>
          <p:cNvPr id="940" name="Google Shape;940;p6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41" name="Google Shape;941;p6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42" name="Google Shape;942;p6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43" name="Google Shape;943;p66"/>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944" name="Google Shape;944;p6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45" name="Google Shape;945;p6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946" name="Google Shape;946;p6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947" name="Google Shape;947;p66"/>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$75,000 - $5,000,000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12 months - 24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7% - 12.99% </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a:t>
            </a:r>
            <a:r>
              <a:rPr lang="en" sz="1135">
                <a:solidFill>
                  <a:srgbClr val="333333"/>
                </a:solidFill>
                <a:highlight>
                  <a:srgbClr val="FCFCFC"/>
                </a:highlight>
                <a:latin typeface="Poppins"/>
                <a:ea typeface="Poppins"/>
                <a:cs typeface="Poppins"/>
                <a:sym typeface="Poppins"/>
              </a:rPr>
              <a:t> Property being flipped (Real Estate)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Minimum 600+ credit score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51" name="Shape 951"/>
        <p:cNvGrpSpPr/>
        <p:nvPr/>
      </p:nvGrpSpPr>
      <p:grpSpPr>
        <a:xfrm>
          <a:off x="0" y="0"/>
          <a:ext cx="0" cy="0"/>
          <a:chOff x="0" y="0"/>
          <a:chExt cx="0" cy="0"/>
        </a:xfrm>
      </p:grpSpPr>
      <p:sp>
        <p:nvSpPr>
          <p:cNvPr id="952" name="Google Shape;952;p67"/>
          <p:cNvSpPr/>
          <p:nvPr/>
        </p:nvSpPr>
        <p:spPr>
          <a:xfrm>
            <a:off x="-3106" y="-24654"/>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53" name="Google Shape;953;p67" title="AdobeStock_282051680.jpeg"/>
          <p:cNvPicPr preferRelativeResize="0"/>
          <p:nvPr/>
        </p:nvPicPr>
        <p:blipFill rotWithShape="1">
          <a:blip r:embed="rId3">
            <a:alphaModFix amt="70000"/>
          </a:blip>
          <a:srcRect b="1396" l="0" r="0" t="56928"/>
          <a:stretch/>
        </p:blipFill>
        <p:spPr>
          <a:xfrm>
            <a:off x="-34050" y="-36900"/>
            <a:ext cx="9218401" cy="2591449"/>
          </a:xfrm>
          <a:prstGeom prst="rect">
            <a:avLst/>
          </a:prstGeom>
          <a:noFill/>
          <a:ln>
            <a:noFill/>
          </a:ln>
        </p:spPr>
      </p:pic>
      <p:sp>
        <p:nvSpPr>
          <p:cNvPr id="954" name="Google Shape;954;p6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55" name="Google Shape;955;p67"/>
          <p:cNvSpPr/>
          <p:nvPr/>
        </p:nvSpPr>
        <p:spPr>
          <a:xfrm>
            <a:off x="-243525" y="1197150"/>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DSCR Loans</a:t>
            </a:r>
            <a:endParaRPr b="1" sz="3400">
              <a:solidFill>
                <a:srgbClr val="175B8B"/>
              </a:solidFill>
              <a:latin typeface="Poppins"/>
              <a:ea typeface="Poppins"/>
              <a:cs typeface="Poppins"/>
              <a:sym typeface="Poppins"/>
            </a:endParaRPr>
          </a:p>
        </p:txBody>
      </p:sp>
      <p:sp>
        <p:nvSpPr>
          <p:cNvPr id="956" name="Google Shape;956;p6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57" name="Google Shape;957;p6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58" name="Google Shape;958;p6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959" name="Google Shape;959;p67"/>
          <p:cNvSpPr txBox="1"/>
          <p:nvPr/>
        </p:nvSpPr>
        <p:spPr>
          <a:xfrm>
            <a:off x="491700" y="2632375"/>
            <a:ext cx="7782300" cy="1954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Debt Service Coverage Ratio (DSCR) Loans are a type of real estate financing that evaluates a borrower's ability to repay a loan based on the income the property generates. DSCR is a key financial ratio used by lenders to assess the risk associated with a loan, particularly in investment properties. It is a measure of a property’s ability to cover its debt obligations using its operating income. These loans are commonly used for commercial real estate, rental properties, and multi-family units.</a:t>
            </a:r>
            <a:endParaRPr sz="1455">
              <a:solidFill>
                <a:schemeClr val="dk1"/>
              </a:solidFill>
              <a:latin typeface="Poppins"/>
              <a:ea typeface="Poppins"/>
              <a:cs typeface="Poppins"/>
              <a:sym typeface="Poppins"/>
            </a:endParaRPr>
          </a:p>
        </p:txBody>
      </p:sp>
      <p:sp>
        <p:nvSpPr>
          <p:cNvPr id="960" name="Google Shape;960;p6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61" name="Google Shape;961;p6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65" name="Shape 965"/>
        <p:cNvGrpSpPr/>
        <p:nvPr/>
      </p:nvGrpSpPr>
      <p:grpSpPr>
        <a:xfrm>
          <a:off x="0" y="0"/>
          <a:ext cx="0" cy="0"/>
          <a:chOff x="0" y="0"/>
          <a:chExt cx="0" cy="0"/>
        </a:xfrm>
      </p:grpSpPr>
      <p:sp>
        <p:nvSpPr>
          <p:cNvPr id="966" name="Google Shape;966;p68"/>
          <p:cNvSpPr/>
          <p:nvPr/>
        </p:nvSpPr>
        <p:spPr>
          <a:xfrm>
            <a:off x="-3106" y="-24654"/>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67" name="Google Shape;967;p68" title="AdobeStock_282051680.jpeg"/>
          <p:cNvPicPr preferRelativeResize="0"/>
          <p:nvPr/>
        </p:nvPicPr>
        <p:blipFill rotWithShape="1">
          <a:blip r:embed="rId3">
            <a:alphaModFix amt="70000"/>
          </a:blip>
          <a:srcRect b="1396" l="0" r="0" t="56928"/>
          <a:stretch/>
        </p:blipFill>
        <p:spPr>
          <a:xfrm>
            <a:off x="-34050" y="-36900"/>
            <a:ext cx="9218401" cy="2591449"/>
          </a:xfrm>
          <a:prstGeom prst="rect">
            <a:avLst/>
          </a:prstGeom>
          <a:noFill/>
          <a:ln>
            <a:noFill/>
          </a:ln>
        </p:spPr>
      </p:pic>
      <p:sp>
        <p:nvSpPr>
          <p:cNvPr id="968" name="Google Shape;968;p6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69" name="Google Shape;969;p6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70" name="Google Shape;970;p6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71" name="Google Shape;971;p68"/>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972" name="Google Shape;972;p6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73" name="Google Shape;973;p6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974" name="Google Shape;974;p68"/>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975" name="Google Shape;975;p68"/>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$75,000 - $5,000,000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12 months - 24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7% - 12.99% </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a:t>
            </a:r>
            <a:r>
              <a:rPr lang="en" sz="1135">
                <a:solidFill>
                  <a:srgbClr val="333333"/>
                </a:solidFill>
                <a:highlight>
                  <a:srgbClr val="FCFCFC"/>
                </a:highlight>
                <a:latin typeface="Poppins"/>
                <a:ea typeface="Poppins"/>
                <a:cs typeface="Poppins"/>
                <a:sym typeface="Poppins"/>
              </a:rPr>
              <a:t> Property being flipped (Real Estate)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Minimum 600+ credit score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79" name="Shape 979"/>
        <p:cNvGrpSpPr/>
        <p:nvPr/>
      </p:nvGrpSpPr>
      <p:grpSpPr>
        <a:xfrm>
          <a:off x="0" y="0"/>
          <a:ext cx="0" cy="0"/>
          <a:chOff x="0" y="0"/>
          <a:chExt cx="0" cy="0"/>
        </a:xfrm>
      </p:grpSpPr>
      <p:sp>
        <p:nvSpPr>
          <p:cNvPr id="980" name="Google Shape;980;p69"/>
          <p:cNvSpPr/>
          <p:nvPr/>
        </p:nvSpPr>
        <p:spPr>
          <a:xfrm>
            <a:off x="-3106" y="-31994"/>
            <a:ext cx="9144000" cy="25866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81" name="Google Shape;981;p69" title="AdobeStock_334352213.jpeg"/>
          <p:cNvPicPr preferRelativeResize="0"/>
          <p:nvPr/>
        </p:nvPicPr>
        <p:blipFill rotWithShape="1">
          <a:blip r:embed="rId3">
            <a:alphaModFix amt="70000"/>
          </a:blip>
          <a:srcRect b="18753" l="0" r="0" t="39570"/>
          <a:stretch/>
        </p:blipFill>
        <p:spPr>
          <a:xfrm>
            <a:off x="-34050" y="-44275"/>
            <a:ext cx="9218401" cy="2598824"/>
          </a:xfrm>
          <a:prstGeom prst="rect">
            <a:avLst/>
          </a:prstGeom>
          <a:noFill/>
          <a:ln>
            <a:noFill/>
          </a:ln>
        </p:spPr>
      </p:pic>
      <p:sp>
        <p:nvSpPr>
          <p:cNvPr id="982" name="Google Shape;982;p6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83" name="Google Shape;983;p69"/>
          <p:cNvSpPr/>
          <p:nvPr/>
        </p:nvSpPr>
        <p:spPr>
          <a:xfrm>
            <a:off x="-243525" y="1197125"/>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Portfolio Loans</a:t>
            </a:r>
            <a:endParaRPr b="1" sz="3400">
              <a:solidFill>
                <a:srgbClr val="175B8B"/>
              </a:solidFill>
              <a:latin typeface="Poppins"/>
              <a:ea typeface="Poppins"/>
              <a:cs typeface="Poppins"/>
              <a:sym typeface="Poppins"/>
            </a:endParaRPr>
          </a:p>
        </p:txBody>
      </p:sp>
      <p:sp>
        <p:nvSpPr>
          <p:cNvPr id="984" name="Google Shape;984;p6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85" name="Google Shape;985;p6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86" name="Google Shape;986;p6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987" name="Google Shape;987;p69"/>
          <p:cNvSpPr txBox="1"/>
          <p:nvPr/>
        </p:nvSpPr>
        <p:spPr>
          <a:xfrm>
            <a:off x="491700" y="2632338"/>
            <a:ext cx="8166900" cy="1954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A Portfolio Loan is a type of loan that is underwritten and held in-house by the lender, typically a bank or credit union, rather than being sold on the secondary mortgage market (like Fannie Mae or Freddie Mac). These loans are ideal for borrowers whose financial situation doesn’t meet the rigid requirements of traditional loans. A portfolio loan can be used for a variety of purposes, such as purchasing real estate, refinancing properties, or consolidating debt, and is often offered to individuals with unique financial circumstances.</a:t>
            </a:r>
            <a:endParaRPr sz="1455">
              <a:solidFill>
                <a:schemeClr val="dk1"/>
              </a:solidFill>
              <a:latin typeface="Poppins"/>
              <a:ea typeface="Poppins"/>
              <a:cs typeface="Poppins"/>
              <a:sym typeface="Poppins"/>
            </a:endParaRPr>
          </a:p>
        </p:txBody>
      </p:sp>
      <p:sp>
        <p:nvSpPr>
          <p:cNvPr id="988" name="Google Shape;988;p6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89" name="Google Shape;989;p6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993" name="Shape 993"/>
        <p:cNvGrpSpPr/>
        <p:nvPr/>
      </p:nvGrpSpPr>
      <p:grpSpPr>
        <a:xfrm>
          <a:off x="0" y="0"/>
          <a:ext cx="0" cy="0"/>
          <a:chOff x="0" y="0"/>
          <a:chExt cx="0" cy="0"/>
        </a:xfrm>
      </p:grpSpPr>
      <p:sp>
        <p:nvSpPr>
          <p:cNvPr id="994" name="Google Shape;994;p70"/>
          <p:cNvSpPr/>
          <p:nvPr/>
        </p:nvSpPr>
        <p:spPr>
          <a:xfrm>
            <a:off x="-3106" y="-31994"/>
            <a:ext cx="9144000" cy="25866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995" name="Google Shape;995;p70" title="AdobeStock_334352213.jpeg"/>
          <p:cNvPicPr preferRelativeResize="0"/>
          <p:nvPr/>
        </p:nvPicPr>
        <p:blipFill rotWithShape="1">
          <a:blip r:embed="rId3">
            <a:alphaModFix amt="70000"/>
          </a:blip>
          <a:srcRect b="18753" l="0" r="0" t="39570"/>
          <a:stretch/>
        </p:blipFill>
        <p:spPr>
          <a:xfrm>
            <a:off x="-34050" y="-44275"/>
            <a:ext cx="9218401" cy="2598824"/>
          </a:xfrm>
          <a:prstGeom prst="rect">
            <a:avLst/>
          </a:prstGeom>
          <a:noFill/>
          <a:ln>
            <a:noFill/>
          </a:ln>
        </p:spPr>
      </p:pic>
      <p:sp>
        <p:nvSpPr>
          <p:cNvPr id="996" name="Google Shape;996;p7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997" name="Google Shape;997;p7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998" name="Google Shape;998;p7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999" name="Google Shape;999;p70"/>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1000" name="Google Shape;1000;p7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01" name="Google Shape;1001;p7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002" name="Google Shape;1002;p7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003" name="Google Shape;1003;p70"/>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$50,000 to $10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12 months to 30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Typically 4% to 12%</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Typically, real estate properties or investment assets serve as collateral. The loan amount is often determined based on the value of the portfolio being financed.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Credit score of 620+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07" name="Shape 1007"/>
        <p:cNvGrpSpPr/>
        <p:nvPr/>
      </p:nvGrpSpPr>
      <p:grpSpPr>
        <a:xfrm>
          <a:off x="0" y="0"/>
          <a:ext cx="0" cy="0"/>
          <a:chOff x="0" y="0"/>
          <a:chExt cx="0" cy="0"/>
        </a:xfrm>
      </p:grpSpPr>
      <p:sp>
        <p:nvSpPr>
          <p:cNvPr id="1008" name="Google Shape;1008;p71"/>
          <p:cNvSpPr/>
          <p:nvPr/>
        </p:nvSpPr>
        <p:spPr>
          <a:xfrm>
            <a:off x="-3106" y="-24654"/>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09" name="Google Shape;1009;p71" title="AdobeStock_418873047.jpeg"/>
          <p:cNvPicPr preferRelativeResize="0"/>
          <p:nvPr/>
        </p:nvPicPr>
        <p:blipFill rotWithShape="1">
          <a:blip r:embed="rId3">
            <a:alphaModFix amt="70000"/>
          </a:blip>
          <a:srcRect b="14357" l="0" r="0" t="43967"/>
          <a:stretch/>
        </p:blipFill>
        <p:spPr>
          <a:xfrm>
            <a:off x="-34050" y="-36900"/>
            <a:ext cx="9218401" cy="2591449"/>
          </a:xfrm>
          <a:prstGeom prst="rect">
            <a:avLst/>
          </a:prstGeom>
          <a:noFill/>
          <a:ln>
            <a:noFill/>
          </a:ln>
        </p:spPr>
      </p:pic>
      <p:sp>
        <p:nvSpPr>
          <p:cNvPr id="1010" name="Google Shape;1010;p7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11" name="Google Shape;1011;p71"/>
          <p:cNvSpPr/>
          <p:nvPr/>
        </p:nvSpPr>
        <p:spPr>
          <a:xfrm>
            <a:off x="-243525" y="1367725"/>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lang="en" sz="3400">
                <a:solidFill>
                  <a:srgbClr val="175B8B"/>
                </a:solidFill>
                <a:latin typeface="Poppins ExtraBold"/>
                <a:ea typeface="Poppins ExtraBold"/>
                <a:cs typeface="Poppins ExtraBold"/>
                <a:sym typeface="Poppins ExtraBold"/>
              </a:rPr>
              <a:t>SBA </a:t>
            </a:r>
            <a:r>
              <a:rPr b="1" lang="en" sz="3400">
                <a:solidFill>
                  <a:srgbClr val="175B8B"/>
                </a:solidFill>
                <a:latin typeface="Poppins"/>
                <a:ea typeface="Poppins"/>
                <a:cs typeface="Poppins"/>
                <a:sym typeface="Poppins"/>
              </a:rPr>
              <a:t>504 Loans</a:t>
            </a:r>
            <a:endParaRPr b="1" sz="3400">
              <a:solidFill>
                <a:srgbClr val="175B8B"/>
              </a:solidFill>
              <a:latin typeface="Poppins"/>
              <a:ea typeface="Poppins"/>
              <a:cs typeface="Poppins"/>
              <a:sym typeface="Poppins"/>
            </a:endParaRPr>
          </a:p>
        </p:txBody>
      </p:sp>
      <p:sp>
        <p:nvSpPr>
          <p:cNvPr id="1012" name="Google Shape;1012;p7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13" name="Google Shape;1013;p7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14" name="Google Shape;1014;p7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015" name="Google Shape;1015;p71"/>
          <p:cNvSpPr txBox="1"/>
          <p:nvPr/>
        </p:nvSpPr>
        <p:spPr>
          <a:xfrm>
            <a:off x="491700" y="2802950"/>
            <a:ext cx="82515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SBA 504 Loans are long-term, fixed-rate financing options provided by the Small Business Administration (SBA) to help small businesses purchase real estate, machinery, and equipment. The SBA 504 program is designed for businesses that are looking to expand or acquire large fixed assets, such as commercial real estate or heavy equipment, without putting too much strain on their cash flow. It offers lower down payments compared to conventional loans and more favorable interest rates.</a:t>
            </a:r>
            <a:endParaRPr sz="1455">
              <a:solidFill>
                <a:schemeClr val="dk1"/>
              </a:solidFill>
              <a:latin typeface="Poppins"/>
              <a:ea typeface="Poppins"/>
              <a:cs typeface="Poppins"/>
              <a:sym typeface="Poppins"/>
            </a:endParaRPr>
          </a:p>
        </p:txBody>
      </p:sp>
      <p:sp>
        <p:nvSpPr>
          <p:cNvPr id="1016" name="Google Shape;1016;p7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17" name="Google Shape;1017;p7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21" name="Shape 1021"/>
        <p:cNvGrpSpPr/>
        <p:nvPr/>
      </p:nvGrpSpPr>
      <p:grpSpPr>
        <a:xfrm>
          <a:off x="0" y="0"/>
          <a:ext cx="0" cy="0"/>
          <a:chOff x="0" y="0"/>
          <a:chExt cx="0" cy="0"/>
        </a:xfrm>
      </p:grpSpPr>
      <p:sp>
        <p:nvSpPr>
          <p:cNvPr id="1022" name="Google Shape;1022;p72"/>
          <p:cNvSpPr/>
          <p:nvPr/>
        </p:nvSpPr>
        <p:spPr>
          <a:xfrm>
            <a:off x="-3106" y="-24654"/>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23" name="Google Shape;1023;p72" title="AdobeStock_418873047.jpeg"/>
          <p:cNvPicPr preferRelativeResize="0"/>
          <p:nvPr/>
        </p:nvPicPr>
        <p:blipFill rotWithShape="1">
          <a:blip r:embed="rId3">
            <a:alphaModFix amt="70000"/>
          </a:blip>
          <a:srcRect b="14357" l="0" r="0" t="43967"/>
          <a:stretch/>
        </p:blipFill>
        <p:spPr>
          <a:xfrm>
            <a:off x="-34050" y="-36900"/>
            <a:ext cx="9218401" cy="2591449"/>
          </a:xfrm>
          <a:prstGeom prst="rect">
            <a:avLst/>
          </a:prstGeom>
          <a:noFill/>
          <a:ln>
            <a:noFill/>
          </a:ln>
        </p:spPr>
      </p:pic>
      <p:sp>
        <p:nvSpPr>
          <p:cNvPr id="1024" name="Google Shape;1024;p7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25" name="Google Shape;1025;p7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26" name="Google Shape;1026;p7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27" name="Google Shape;1027;p72"/>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1028" name="Google Shape;1028;p7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29" name="Google Shape;1029;p7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030" name="Google Shape;1030;p72"/>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031" name="Google Shape;1031;p72"/>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10, 20, or 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3% - 6% (fixed rates for 10-25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Real estate or equipment being financed, personal guarantee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Typically a 650+ credit score</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35" name="Shape 1035"/>
        <p:cNvGrpSpPr/>
        <p:nvPr/>
      </p:nvGrpSpPr>
      <p:grpSpPr>
        <a:xfrm>
          <a:off x="0" y="0"/>
          <a:ext cx="0" cy="0"/>
          <a:chOff x="0" y="0"/>
          <a:chExt cx="0" cy="0"/>
        </a:xfrm>
      </p:grpSpPr>
      <p:sp>
        <p:nvSpPr>
          <p:cNvPr id="1036" name="Google Shape;1036;p73"/>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37" name="Google Shape;1037;p73" title="AdobeStock_495592589.jpeg"/>
          <p:cNvPicPr preferRelativeResize="0"/>
          <p:nvPr/>
        </p:nvPicPr>
        <p:blipFill rotWithShape="1">
          <a:blip r:embed="rId3">
            <a:alphaModFix amt="70000"/>
          </a:blip>
          <a:srcRect b="925" l="0" r="0" t="57399"/>
          <a:stretch/>
        </p:blipFill>
        <p:spPr>
          <a:xfrm>
            <a:off x="-34050" y="-59025"/>
            <a:ext cx="9218401" cy="2613576"/>
          </a:xfrm>
          <a:prstGeom prst="rect">
            <a:avLst/>
          </a:prstGeom>
          <a:noFill/>
          <a:ln>
            <a:noFill/>
          </a:ln>
        </p:spPr>
      </p:pic>
      <p:sp>
        <p:nvSpPr>
          <p:cNvPr id="1038" name="Google Shape;1038;p7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39" name="Google Shape;1039;p73"/>
          <p:cNvSpPr/>
          <p:nvPr/>
        </p:nvSpPr>
        <p:spPr>
          <a:xfrm>
            <a:off x="-243525" y="1367725"/>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a:t>
            </a:r>
            <a:r>
              <a:rPr lang="en" sz="3400">
                <a:solidFill>
                  <a:srgbClr val="175B8B"/>
                </a:solidFill>
                <a:latin typeface="Poppins ExtraBold"/>
                <a:ea typeface="Poppins ExtraBold"/>
                <a:cs typeface="Poppins ExtraBold"/>
                <a:sym typeface="Poppins ExtraBold"/>
              </a:rPr>
              <a:t> </a:t>
            </a:r>
            <a:r>
              <a:rPr b="1" lang="en" sz="3400">
                <a:solidFill>
                  <a:srgbClr val="175B8B"/>
                </a:solidFill>
                <a:latin typeface="Poppins"/>
                <a:ea typeface="Poppins"/>
                <a:cs typeface="Poppins"/>
                <a:sym typeface="Poppins"/>
              </a:rPr>
              <a:t>IP-Backed Loans</a:t>
            </a:r>
            <a:endParaRPr b="1" sz="3400">
              <a:solidFill>
                <a:srgbClr val="175B8B"/>
              </a:solidFill>
              <a:latin typeface="Poppins"/>
              <a:ea typeface="Poppins"/>
              <a:cs typeface="Poppins"/>
              <a:sym typeface="Poppins"/>
            </a:endParaRPr>
          </a:p>
        </p:txBody>
      </p:sp>
      <p:sp>
        <p:nvSpPr>
          <p:cNvPr id="1040" name="Google Shape;1040;p7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41" name="Google Shape;1041;p7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42" name="Google Shape;1042;p7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043" name="Google Shape;1043;p73"/>
          <p:cNvSpPr txBox="1"/>
          <p:nvPr/>
        </p:nvSpPr>
        <p:spPr>
          <a:xfrm>
            <a:off x="491700" y="2802950"/>
            <a:ext cx="82515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IP-Backed Loans are a type of financing that allows companies to leverage their intellectual property (IP), such as patents, trademarks, copyrights, and trade secrets, as collateral. These loans are ideal for businesses with valuable IP assets but limited physical or cash collateral. IP-backed loans are often used for research and development, expansion, working capital, or strategic acquisitions, enabling companies to unlock capital tied up in their intellectual assets.</a:t>
            </a:r>
            <a:endParaRPr sz="1455">
              <a:solidFill>
                <a:schemeClr val="dk1"/>
              </a:solidFill>
              <a:latin typeface="Poppins"/>
              <a:ea typeface="Poppins"/>
              <a:cs typeface="Poppins"/>
              <a:sym typeface="Poppins"/>
            </a:endParaRPr>
          </a:p>
        </p:txBody>
      </p:sp>
      <p:sp>
        <p:nvSpPr>
          <p:cNvPr id="1044" name="Google Shape;1044;p7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45" name="Google Shape;1045;p7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49" name="Shape 1049"/>
        <p:cNvGrpSpPr/>
        <p:nvPr/>
      </p:nvGrpSpPr>
      <p:grpSpPr>
        <a:xfrm>
          <a:off x="0" y="0"/>
          <a:ext cx="0" cy="0"/>
          <a:chOff x="0" y="0"/>
          <a:chExt cx="0" cy="0"/>
        </a:xfrm>
      </p:grpSpPr>
      <p:sp>
        <p:nvSpPr>
          <p:cNvPr id="1050" name="Google Shape;1050;p74"/>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51" name="Google Shape;1051;p74" title="AdobeStock_495592589.jpeg"/>
          <p:cNvPicPr preferRelativeResize="0"/>
          <p:nvPr/>
        </p:nvPicPr>
        <p:blipFill rotWithShape="1">
          <a:blip r:embed="rId3">
            <a:alphaModFix amt="70000"/>
          </a:blip>
          <a:srcRect b="925" l="0" r="0" t="57399"/>
          <a:stretch/>
        </p:blipFill>
        <p:spPr>
          <a:xfrm>
            <a:off x="-34050" y="-59025"/>
            <a:ext cx="9218401" cy="2613576"/>
          </a:xfrm>
          <a:prstGeom prst="rect">
            <a:avLst/>
          </a:prstGeom>
          <a:noFill/>
          <a:ln>
            <a:noFill/>
          </a:ln>
        </p:spPr>
      </p:pic>
      <p:sp>
        <p:nvSpPr>
          <p:cNvPr id="1052" name="Google Shape;1052;p7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53" name="Google Shape;1053;p7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54" name="Google Shape;1054;p7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55" name="Google Shape;1055;p74"/>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056" name="Google Shape;1056;p7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57" name="Google Shape;1057;p7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058" name="Google Shape;1058;p74"/>
          <p:cNvSpPr/>
          <p:nvPr/>
        </p:nvSpPr>
        <p:spPr>
          <a:xfrm>
            <a:off x="724975" y="1022088"/>
            <a:ext cx="7609800" cy="30993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059" name="Google Shape;1059;p74"/>
          <p:cNvSpPr txBox="1"/>
          <p:nvPr/>
        </p:nvSpPr>
        <p:spPr>
          <a:xfrm>
            <a:off x="1104925" y="1022100"/>
            <a:ext cx="6756900" cy="30993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$1,000,000 to $50,000,000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3 to 10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8% -15%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The primary collateral is the company's IP assets. Aon utilizes Collateral Protection Insurance (CPI) to insure the IP's value, covering up to 90-100% of the principal loan amount.</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primary collateral comprises the company's IP assets, with loans secured against up to 50% of their assessed value. NATWEST GROUP.</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primary collateral comprises the company's IP assets, including patents, trademarks, copyrights, trade secrets, and contract rights. RANDOLPHSQUAREIP.COM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161" name="Shape 161"/>
        <p:cNvGrpSpPr/>
        <p:nvPr/>
      </p:nvGrpSpPr>
      <p:grpSpPr>
        <a:xfrm>
          <a:off x="0" y="0"/>
          <a:ext cx="0" cy="0"/>
          <a:chOff x="0" y="0"/>
          <a:chExt cx="0" cy="0"/>
        </a:xfrm>
      </p:grpSpPr>
      <p:sp>
        <p:nvSpPr>
          <p:cNvPr id="162" name="Google Shape;162;p12"/>
          <p:cNvSpPr/>
          <p:nvPr/>
        </p:nvSpPr>
        <p:spPr>
          <a:xfrm>
            <a:off x="-64850" y="3197988"/>
            <a:ext cx="9208800" cy="1945500"/>
          </a:xfrm>
          <a:prstGeom prst="rect">
            <a:avLst/>
          </a:prstGeom>
          <a:solidFill>
            <a:srgbClr val="E3F1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3" name="Google Shape;163;p12"/>
          <p:cNvSpPr/>
          <p:nvPr/>
        </p:nvSpPr>
        <p:spPr>
          <a:xfrm>
            <a:off x="813975" y="856425"/>
            <a:ext cx="7462800" cy="3194400"/>
          </a:xfrm>
          <a:prstGeom prst="roundRect">
            <a:avLst>
              <a:gd fmla="val 11228" name="adj"/>
            </a:avLst>
          </a:prstGeom>
          <a:solidFill>
            <a:srgbClr val="FFFFFF"/>
          </a:solidFill>
          <a:ln>
            <a:noFill/>
          </a:ln>
          <a:effectLst>
            <a:outerShdw blurRad="185738" rotWithShape="0" algn="bl" dir="3300000" dist="76200">
              <a:srgbClr val="175B8B">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64" name="Google Shape;164;p1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165" name="Google Shape;165;p12"/>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166" name="Google Shape;166;p1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67" name="Google Shape;167;p12"/>
          <p:cNvSpPr txBox="1"/>
          <p:nvPr>
            <p:ph type="title"/>
          </p:nvPr>
        </p:nvSpPr>
        <p:spPr>
          <a:xfrm>
            <a:off x="813975" y="290400"/>
            <a:ext cx="7462800" cy="481800"/>
          </a:xfrm>
          <a:prstGeom prst="rect">
            <a:avLst/>
          </a:prstGeom>
        </p:spPr>
        <p:txBody>
          <a:bodyPr anchorCtr="0" anchor="ctr" bIns="0" lIns="0" spcFirstLastPara="1" rIns="0" wrap="square" tIns="0">
            <a:noAutofit/>
          </a:bodyPr>
          <a:lstStyle/>
          <a:p>
            <a:pPr indent="0" lvl="0" marL="0" rtl="0" algn="ctr">
              <a:spcBef>
                <a:spcPts val="0"/>
              </a:spcBef>
              <a:spcAft>
                <a:spcPts val="0"/>
              </a:spcAft>
              <a:buSzPts val="990"/>
              <a:buNone/>
            </a:pPr>
            <a:r>
              <a:rPr b="1" lang="en" sz="1900">
                <a:solidFill>
                  <a:srgbClr val="196499"/>
                </a:solidFill>
              </a:rPr>
              <a:t>Loan Approval Rates at Traditional Banks - Jan 2023</a:t>
            </a:r>
            <a:endParaRPr b="1" sz="1900">
              <a:solidFill>
                <a:srgbClr val="196499"/>
              </a:solidFill>
            </a:endParaRPr>
          </a:p>
        </p:txBody>
      </p:sp>
      <p:sp>
        <p:nvSpPr>
          <p:cNvPr id="168" name="Google Shape;168;p12"/>
          <p:cNvSpPr txBox="1"/>
          <p:nvPr/>
        </p:nvSpPr>
        <p:spPr>
          <a:xfrm>
            <a:off x="505525" y="4135038"/>
            <a:ext cx="815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Poppins"/>
                <a:ea typeface="Poppins"/>
                <a:cs typeface="Poppins"/>
                <a:sym typeface="Poppins"/>
              </a:rPr>
              <a:t>Note: With the Funding Explorer™ you can see all the lender criteria before you even apply.</a:t>
            </a:r>
            <a:endParaRPr sz="7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Source: https://www.forbes.com/sites/rohitarora/2023/02/24/high-interest-rates-at-banks-make-alternative-lenders-more-attractive-for-small-business-borrowers/</a:t>
            </a:r>
            <a:endParaRPr sz="700">
              <a:latin typeface="Poppins"/>
              <a:ea typeface="Poppins"/>
              <a:cs typeface="Poppins"/>
              <a:sym typeface="Poppins"/>
            </a:endParaRPr>
          </a:p>
        </p:txBody>
      </p:sp>
      <p:pic>
        <p:nvPicPr>
          <p:cNvPr id="169" name="Google Shape;169;p12" title="Points scored"/>
          <p:cNvPicPr preferRelativeResize="0"/>
          <p:nvPr/>
        </p:nvPicPr>
        <p:blipFill>
          <a:blip r:embed="rId4">
            <a:alphaModFix/>
          </a:blip>
          <a:stretch>
            <a:fillRect/>
          </a:stretch>
        </p:blipFill>
        <p:spPr>
          <a:xfrm>
            <a:off x="1511800" y="1005200"/>
            <a:ext cx="6360309" cy="2803838"/>
          </a:xfrm>
          <a:prstGeom prst="rect">
            <a:avLst/>
          </a:prstGeom>
          <a:noFill/>
          <a:ln>
            <a:noFill/>
          </a:ln>
        </p:spPr>
      </p:pic>
      <p:sp>
        <p:nvSpPr>
          <p:cNvPr id="170" name="Google Shape;170;p12"/>
          <p:cNvSpPr txBox="1"/>
          <p:nvPr/>
        </p:nvSpPr>
        <p:spPr>
          <a:xfrm>
            <a:off x="2989675" y="1565225"/>
            <a:ext cx="2813700" cy="763200"/>
          </a:xfrm>
          <a:prstGeom prst="rect">
            <a:avLst/>
          </a:prstGeom>
          <a:solidFill>
            <a:srgbClr val="FFD0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595959"/>
                </a:solidFill>
                <a:latin typeface="Poppins"/>
                <a:ea typeface="Poppins"/>
                <a:cs typeface="Poppins"/>
                <a:sym typeface="Poppins"/>
              </a:rPr>
              <a:t>Hint: </a:t>
            </a:r>
            <a:r>
              <a:rPr i="1" lang="en" sz="1300">
                <a:solidFill>
                  <a:srgbClr val="595959"/>
                </a:solidFill>
                <a:latin typeface="Poppins"/>
                <a:ea typeface="Poppins"/>
                <a:cs typeface="Poppins"/>
                <a:sym typeface="Poppins"/>
              </a:rPr>
              <a:t>“How to look attractive to lenders before you apply”</a:t>
            </a:r>
            <a:endParaRPr i="1" sz="1300">
              <a:solidFill>
                <a:srgbClr val="595959"/>
              </a:solidFill>
              <a:latin typeface="Poppins"/>
              <a:ea typeface="Poppins"/>
              <a:cs typeface="Poppins"/>
              <a:sym typeface="Poppins"/>
            </a:endParaRPr>
          </a:p>
        </p:txBody>
      </p:sp>
      <p:sp>
        <p:nvSpPr>
          <p:cNvPr id="171" name="Google Shape;171;p12"/>
          <p:cNvSpPr txBox="1"/>
          <p:nvPr/>
        </p:nvSpPr>
        <p:spPr>
          <a:xfrm>
            <a:off x="6466600" y="1431725"/>
            <a:ext cx="790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chemeClr val="lt1"/>
                </a:solidFill>
                <a:latin typeface="Poppins"/>
                <a:ea typeface="Poppins"/>
                <a:cs typeface="Poppins"/>
                <a:sym typeface="Poppins"/>
              </a:rPr>
              <a:t>*</a:t>
            </a:r>
            <a:endParaRPr sz="5000">
              <a:solidFill>
                <a:schemeClr val="lt1"/>
              </a:solidFill>
              <a:latin typeface="Poppins"/>
              <a:ea typeface="Poppins"/>
              <a:cs typeface="Poppins"/>
              <a:sym typeface="Poppins"/>
            </a:endParaRPr>
          </a:p>
        </p:txBody>
      </p:sp>
      <p:cxnSp>
        <p:nvCxnSpPr>
          <p:cNvPr id="172" name="Google Shape;172;p12"/>
          <p:cNvCxnSpPr/>
          <p:nvPr/>
        </p:nvCxnSpPr>
        <p:spPr>
          <a:xfrm flipH="1">
            <a:off x="5940125" y="1820550"/>
            <a:ext cx="695700" cy="202800"/>
          </a:xfrm>
          <a:prstGeom prst="straightConnector1">
            <a:avLst/>
          </a:prstGeom>
          <a:noFill/>
          <a:ln cap="flat" cmpd="sng" w="38100">
            <a:solidFill>
              <a:srgbClr val="196499"/>
            </a:solidFill>
            <a:prstDash val="solid"/>
            <a:round/>
            <a:headEnd len="med" w="med" type="none"/>
            <a:tailEnd len="med" w="med" type="triangle"/>
          </a:ln>
        </p:spPr>
      </p:cxnSp>
      <p:sp>
        <p:nvSpPr>
          <p:cNvPr id="173" name="Google Shape;173;p12"/>
          <p:cNvSpPr txBox="1"/>
          <p:nvPr/>
        </p:nvSpPr>
        <p:spPr>
          <a:xfrm>
            <a:off x="615400" y="3604225"/>
            <a:ext cx="8153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75B8B"/>
                </a:solidFill>
                <a:latin typeface="Poppins"/>
                <a:ea typeface="Poppins"/>
                <a:cs typeface="Poppins"/>
                <a:sym typeface="Poppins"/>
              </a:rPr>
              <a:t>Lender Type</a:t>
            </a:r>
            <a:endParaRPr sz="1300">
              <a:solidFill>
                <a:srgbClr val="175B8B"/>
              </a:solidFill>
              <a:latin typeface="Poppins"/>
              <a:ea typeface="Poppins"/>
              <a:cs typeface="Poppins"/>
              <a:sym typeface="Poppins"/>
            </a:endParaRPr>
          </a:p>
        </p:txBody>
      </p:sp>
      <p:sp>
        <p:nvSpPr>
          <p:cNvPr id="174" name="Google Shape;174;p12"/>
          <p:cNvSpPr txBox="1"/>
          <p:nvPr/>
        </p:nvSpPr>
        <p:spPr>
          <a:xfrm rot="-5400000">
            <a:off x="379125" y="2036675"/>
            <a:ext cx="2219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75B8B"/>
                </a:solidFill>
                <a:latin typeface="Poppins"/>
                <a:ea typeface="Poppins"/>
                <a:cs typeface="Poppins"/>
                <a:sym typeface="Poppins"/>
              </a:rPr>
              <a:t>Approval Rate (%)</a:t>
            </a:r>
            <a:endParaRPr sz="1300">
              <a:solidFill>
                <a:srgbClr val="175B8B"/>
              </a:solidFill>
              <a:latin typeface="Poppins"/>
              <a:ea typeface="Poppins"/>
              <a:cs typeface="Poppins"/>
              <a:sym typeface="Poppins"/>
            </a:endParaRPr>
          </a:p>
        </p:txBody>
      </p:sp>
      <p:sp>
        <p:nvSpPr>
          <p:cNvPr id="175" name="Google Shape;175;p12"/>
          <p:cNvSpPr txBox="1"/>
          <p:nvPr/>
        </p:nvSpPr>
        <p:spPr>
          <a:xfrm>
            <a:off x="6466600" y="1192975"/>
            <a:ext cx="816000" cy="200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rgbClr val="595959"/>
                </a:solidFill>
                <a:latin typeface="Poppins"/>
                <a:ea typeface="Poppins"/>
                <a:cs typeface="Poppins"/>
                <a:sym typeface="Poppins"/>
              </a:rPr>
              <a:t>90%+*</a:t>
            </a:r>
            <a:endParaRPr b="1" sz="900">
              <a:solidFill>
                <a:srgbClr val="595959"/>
              </a:solidFill>
              <a:latin typeface="Poppins"/>
              <a:ea typeface="Poppins"/>
              <a:cs typeface="Poppins"/>
              <a:sym typeface="Poppins"/>
            </a:endParaRPr>
          </a:p>
        </p:txBody>
      </p:sp>
      <p:sp>
        <p:nvSpPr>
          <p:cNvPr id="176" name="Google Shape;176;p12"/>
          <p:cNvSpPr txBox="1"/>
          <p:nvPr/>
        </p:nvSpPr>
        <p:spPr>
          <a:xfrm>
            <a:off x="5195775" y="2750225"/>
            <a:ext cx="816000" cy="200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rgbClr val="595959"/>
                </a:solidFill>
                <a:latin typeface="Poppins"/>
                <a:ea typeface="Poppins"/>
                <a:cs typeface="Poppins"/>
                <a:sym typeface="Poppins"/>
              </a:rPr>
              <a:t>14.4%</a:t>
            </a:r>
            <a:endParaRPr b="1" sz="900">
              <a:solidFill>
                <a:srgbClr val="595959"/>
              </a:solidFill>
              <a:latin typeface="Poppins"/>
              <a:ea typeface="Poppins"/>
              <a:cs typeface="Poppins"/>
              <a:sym typeface="Poppins"/>
            </a:endParaRPr>
          </a:p>
        </p:txBody>
      </p:sp>
      <p:sp>
        <p:nvSpPr>
          <p:cNvPr id="177" name="Google Shape;177;p12"/>
          <p:cNvSpPr txBox="1"/>
          <p:nvPr/>
        </p:nvSpPr>
        <p:spPr>
          <a:xfrm>
            <a:off x="3921250" y="2624513"/>
            <a:ext cx="816000" cy="200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rgbClr val="595959"/>
                </a:solidFill>
                <a:latin typeface="Poppins"/>
                <a:ea typeface="Poppins"/>
                <a:cs typeface="Poppins"/>
                <a:sym typeface="Poppins"/>
              </a:rPr>
              <a:t>21.4%</a:t>
            </a:r>
            <a:endParaRPr b="1" sz="900">
              <a:solidFill>
                <a:srgbClr val="595959"/>
              </a:solidFill>
              <a:latin typeface="Poppins"/>
              <a:ea typeface="Poppins"/>
              <a:cs typeface="Poppins"/>
              <a:sym typeface="Poppins"/>
            </a:endParaRPr>
          </a:p>
        </p:txBody>
      </p:sp>
      <p:sp>
        <p:nvSpPr>
          <p:cNvPr id="178" name="Google Shape;178;p12"/>
          <p:cNvSpPr txBox="1"/>
          <p:nvPr/>
        </p:nvSpPr>
        <p:spPr>
          <a:xfrm>
            <a:off x="2646725" y="2522100"/>
            <a:ext cx="816000" cy="200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1200"/>
              </a:spcBef>
              <a:spcAft>
                <a:spcPts val="1200"/>
              </a:spcAft>
              <a:buNone/>
            </a:pPr>
            <a:r>
              <a:rPr b="1" lang="en" sz="900">
                <a:solidFill>
                  <a:srgbClr val="595959"/>
                </a:solidFill>
                <a:latin typeface="Poppins"/>
                <a:ea typeface="Poppins"/>
                <a:cs typeface="Poppins"/>
                <a:sym typeface="Poppins"/>
              </a:rPr>
              <a:t>26.1%</a:t>
            </a:r>
            <a:endParaRPr b="1" sz="900">
              <a:solidFill>
                <a:srgbClr val="595959"/>
              </a:solidFill>
              <a:latin typeface="Poppins"/>
              <a:ea typeface="Poppins"/>
              <a:cs typeface="Poppins"/>
              <a:sym typeface="Poppi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63" name="Shape 1063"/>
        <p:cNvGrpSpPr/>
        <p:nvPr/>
      </p:nvGrpSpPr>
      <p:grpSpPr>
        <a:xfrm>
          <a:off x="0" y="0"/>
          <a:ext cx="0" cy="0"/>
          <a:chOff x="0" y="0"/>
          <a:chExt cx="0" cy="0"/>
        </a:xfrm>
      </p:grpSpPr>
      <p:sp>
        <p:nvSpPr>
          <p:cNvPr id="1064" name="Google Shape;1064;p75"/>
          <p:cNvSpPr/>
          <p:nvPr/>
        </p:nvSpPr>
        <p:spPr>
          <a:xfrm>
            <a:off x="-3106" y="-24655"/>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65" name="Google Shape;1065;p75" title="AdobeStock_910224956.jpeg"/>
          <p:cNvPicPr preferRelativeResize="0"/>
          <p:nvPr/>
        </p:nvPicPr>
        <p:blipFill rotWithShape="1">
          <a:blip r:embed="rId3">
            <a:alphaModFix amt="70000"/>
          </a:blip>
          <a:srcRect b="12016" l="0" r="0" t="38429"/>
          <a:stretch/>
        </p:blipFill>
        <p:spPr>
          <a:xfrm>
            <a:off x="-34050" y="-36900"/>
            <a:ext cx="9218401" cy="2591449"/>
          </a:xfrm>
          <a:prstGeom prst="rect">
            <a:avLst/>
          </a:prstGeom>
          <a:noFill/>
          <a:ln>
            <a:noFill/>
          </a:ln>
        </p:spPr>
      </p:pic>
      <p:sp>
        <p:nvSpPr>
          <p:cNvPr id="1066" name="Google Shape;1066;p7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67" name="Google Shape;1067;p75"/>
          <p:cNvSpPr/>
          <p:nvPr/>
        </p:nvSpPr>
        <p:spPr>
          <a:xfrm>
            <a:off x="-243525" y="1606700"/>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a:t>
            </a:r>
            <a:r>
              <a:rPr lang="en" sz="3400">
                <a:solidFill>
                  <a:srgbClr val="175B8B"/>
                </a:solidFill>
                <a:latin typeface="Poppins ExtraBold"/>
                <a:ea typeface="Poppins ExtraBold"/>
                <a:cs typeface="Poppins ExtraBold"/>
                <a:sym typeface="Poppins ExtraBold"/>
              </a:rPr>
              <a:t> </a:t>
            </a:r>
            <a:r>
              <a:rPr b="1" lang="en" sz="3400">
                <a:solidFill>
                  <a:srgbClr val="175B8B"/>
                </a:solidFill>
                <a:latin typeface="Poppins"/>
                <a:ea typeface="Poppins"/>
                <a:cs typeface="Poppins"/>
                <a:sym typeface="Poppins"/>
              </a:rPr>
              <a:t>Patent Financing</a:t>
            </a:r>
            <a:endParaRPr b="1" sz="3400">
              <a:solidFill>
                <a:srgbClr val="175B8B"/>
              </a:solidFill>
              <a:latin typeface="Poppins"/>
              <a:ea typeface="Poppins"/>
              <a:cs typeface="Poppins"/>
              <a:sym typeface="Poppins"/>
            </a:endParaRPr>
          </a:p>
        </p:txBody>
      </p:sp>
      <p:sp>
        <p:nvSpPr>
          <p:cNvPr id="1068" name="Google Shape;1068;p7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69" name="Google Shape;1069;p7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70" name="Google Shape;1070;p7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071" name="Google Shape;1071;p75"/>
          <p:cNvSpPr txBox="1"/>
          <p:nvPr/>
        </p:nvSpPr>
        <p:spPr>
          <a:xfrm>
            <a:off x="491700" y="3041925"/>
            <a:ext cx="79812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Patent Financing provides businesses with capital by using their patents as collateral. This type of financing allows companies to leverage their intellectual property (IP) assets to secure funding for growth, R&amp;D, or other business needs. It’s especially useful for businesses in tech, pharmaceuticals, and other innovation-driven industries.</a:t>
            </a:r>
            <a:endParaRPr sz="1455">
              <a:solidFill>
                <a:schemeClr val="dk1"/>
              </a:solidFill>
              <a:latin typeface="Poppins"/>
              <a:ea typeface="Poppins"/>
              <a:cs typeface="Poppins"/>
              <a:sym typeface="Poppins"/>
            </a:endParaRPr>
          </a:p>
        </p:txBody>
      </p:sp>
      <p:sp>
        <p:nvSpPr>
          <p:cNvPr id="1072" name="Google Shape;1072;p7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73" name="Google Shape;1073;p7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77" name="Shape 1077"/>
        <p:cNvGrpSpPr/>
        <p:nvPr/>
      </p:nvGrpSpPr>
      <p:grpSpPr>
        <a:xfrm>
          <a:off x="0" y="0"/>
          <a:ext cx="0" cy="0"/>
          <a:chOff x="0" y="0"/>
          <a:chExt cx="0" cy="0"/>
        </a:xfrm>
      </p:grpSpPr>
      <p:sp>
        <p:nvSpPr>
          <p:cNvPr id="1078" name="Google Shape;1078;p76"/>
          <p:cNvSpPr/>
          <p:nvPr/>
        </p:nvSpPr>
        <p:spPr>
          <a:xfrm>
            <a:off x="-3106" y="-24655"/>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79" name="Google Shape;1079;p76" title="AdobeStock_910224956.jpeg"/>
          <p:cNvPicPr preferRelativeResize="0"/>
          <p:nvPr/>
        </p:nvPicPr>
        <p:blipFill rotWithShape="1">
          <a:blip r:embed="rId3">
            <a:alphaModFix amt="70000"/>
          </a:blip>
          <a:srcRect b="12016" l="0" r="0" t="38429"/>
          <a:stretch/>
        </p:blipFill>
        <p:spPr>
          <a:xfrm>
            <a:off x="-34050" y="-36900"/>
            <a:ext cx="9218401" cy="2591449"/>
          </a:xfrm>
          <a:prstGeom prst="rect">
            <a:avLst/>
          </a:prstGeom>
          <a:noFill/>
          <a:ln>
            <a:noFill/>
          </a:ln>
        </p:spPr>
      </p:pic>
      <p:sp>
        <p:nvSpPr>
          <p:cNvPr id="1080" name="Google Shape;1080;p7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81" name="Google Shape;1081;p7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82" name="Google Shape;1082;p7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83" name="Google Shape;1083;p76"/>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1084" name="Google Shape;1084;p7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85" name="Google Shape;1085;p7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086" name="Google Shape;1086;p7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087" name="Google Shape;1087;p76"/>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 million to $60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3 to 10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9-12%</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The primary collateral comprises the company's patents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a:t>
            </a:r>
            <a:r>
              <a:rPr lang="en" sz="1135">
                <a:solidFill>
                  <a:srgbClr val="333333"/>
                </a:solidFill>
                <a:highlight>
                  <a:srgbClr val="FCFCFC"/>
                </a:highlight>
                <a:latin typeface="Poppins"/>
                <a:ea typeface="Poppins"/>
                <a:cs typeface="Poppins"/>
                <a:sym typeface="Poppins"/>
              </a:rPr>
              <a:t> 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091" name="Shape 1091"/>
        <p:cNvGrpSpPr/>
        <p:nvPr/>
      </p:nvGrpSpPr>
      <p:grpSpPr>
        <a:xfrm>
          <a:off x="0" y="0"/>
          <a:ext cx="0" cy="0"/>
          <a:chOff x="0" y="0"/>
          <a:chExt cx="0" cy="0"/>
        </a:xfrm>
      </p:grpSpPr>
      <p:sp>
        <p:nvSpPr>
          <p:cNvPr id="1092" name="Google Shape;1092;p77"/>
          <p:cNvSpPr/>
          <p:nvPr/>
        </p:nvSpPr>
        <p:spPr>
          <a:xfrm>
            <a:off x="-3106" y="-24655"/>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093" name="Google Shape;1093;p77" title="AdobeStock_233227060.jpeg"/>
          <p:cNvPicPr preferRelativeResize="0"/>
          <p:nvPr/>
        </p:nvPicPr>
        <p:blipFill rotWithShape="1">
          <a:blip r:embed="rId3">
            <a:alphaModFix amt="70000"/>
          </a:blip>
          <a:srcRect b="35516" l="0" r="0" t="24251"/>
          <a:stretch/>
        </p:blipFill>
        <p:spPr>
          <a:xfrm>
            <a:off x="-34050" y="-36900"/>
            <a:ext cx="9218401" cy="2591448"/>
          </a:xfrm>
          <a:prstGeom prst="rect">
            <a:avLst/>
          </a:prstGeom>
          <a:noFill/>
          <a:ln>
            <a:noFill/>
          </a:ln>
        </p:spPr>
      </p:pic>
      <p:sp>
        <p:nvSpPr>
          <p:cNvPr id="1094" name="Google Shape;1094;p7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095" name="Google Shape;1095;p77"/>
          <p:cNvSpPr/>
          <p:nvPr/>
        </p:nvSpPr>
        <p:spPr>
          <a:xfrm>
            <a:off x="-243525" y="1372250"/>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a:t>
            </a:r>
            <a:r>
              <a:rPr lang="en" sz="3400">
                <a:solidFill>
                  <a:srgbClr val="175B8B"/>
                </a:solidFill>
                <a:latin typeface="Poppins ExtraBold"/>
                <a:ea typeface="Poppins ExtraBold"/>
                <a:cs typeface="Poppins ExtraBold"/>
                <a:sym typeface="Poppins ExtraBold"/>
              </a:rPr>
              <a:t> </a:t>
            </a:r>
            <a:r>
              <a:rPr b="1" lang="en" sz="3400">
                <a:solidFill>
                  <a:srgbClr val="175B8B"/>
                </a:solidFill>
                <a:latin typeface="Poppins"/>
                <a:ea typeface="Poppins"/>
                <a:cs typeface="Poppins"/>
                <a:sym typeface="Poppins"/>
              </a:rPr>
              <a:t>CD-Backed Loan</a:t>
            </a:r>
            <a:endParaRPr b="1" sz="3400">
              <a:solidFill>
                <a:srgbClr val="175B8B"/>
              </a:solidFill>
              <a:latin typeface="Poppins"/>
              <a:ea typeface="Poppins"/>
              <a:cs typeface="Poppins"/>
              <a:sym typeface="Poppins"/>
            </a:endParaRPr>
          </a:p>
        </p:txBody>
      </p:sp>
      <p:sp>
        <p:nvSpPr>
          <p:cNvPr id="1096" name="Google Shape;1096;p7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097" name="Google Shape;1097;p7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098" name="Google Shape;1098;p7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099" name="Google Shape;1099;p77"/>
          <p:cNvSpPr txBox="1"/>
          <p:nvPr/>
        </p:nvSpPr>
        <p:spPr>
          <a:xfrm>
            <a:off x="491700" y="2807475"/>
            <a:ext cx="8166900" cy="16971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A CD-Backed Loan (Certificate of Deposit-Backed Loan) is a type of secured loan where a borrower pledges a Certificate of Deposit (CD) as collateral in exchange for a loan from a financial institution. The borrower can access funds without cashing in their CD, and the CD continues to earn interest while serving as collateral. This type of loan is often used by individuals or businesses who wish to unlock liquidity from their CDs without losing the interest income.</a:t>
            </a:r>
            <a:endParaRPr sz="1455">
              <a:solidFill>
                <a:schemeClr val="dk1"/>
              </a:solidFill>
              <a:latin typeface="Poppins"/>
              <a:ea typeface="Poppins"/>
              <a:cs typeface="Poppins"/>
              <a:sym typeface="Poppins"/>
            </a:endParaRPr>
          </a:p>
        </p:txBody>
      </p:sp>
      <p:sp>
        <p:nvSpPr>
          <p:cNvPr id="1100" name="Google Shape;1100;p7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01" name="Google Shape;1101;p7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05" name="Shape 1105"/>
        <p:cNvGrpSpPr/>
        <p:nvPr/>
      </p:nvGrpSpPr>
      <p:grpSpPr>
        <a:xfrm>
          <a:off x="0" y="0"/>
          <a:ext cx="0" cy="0"/>
          <a:chOff x="0" y="0"/>
          <a:chExt cx="0" cy="0"/>
        </a:xfrm>
      </p:grpSpPr>
      <p:sp>
        <p:nvSpPr>
          <p:cNvPr id="1106" name="Google Shape;1106;p78"/>
          <p:cNvSpPr/>
          <p:nvPr/>
        </p:nvSpPr>
        <p:spPr>
          <a:xfrm>
            <a:off x="-3106" y="-24655"/>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07" name="Google Shape;1107;p78" title="AdobeStock_233227060.jpeg"/>
          <p:cNvPicPr preferRelativeResize="0"/>
          <p:nvPr/>
        </p:nvPicPr>
        <p:blipFill rotWithShape="1">
          <a:blip r:embed="rId3">
            <a:alphaModFix amt="70000"/>
          </a:blip>
          <a:srcRect b="35516" l="0" r="0" t="24251"/>
          <a:stretch/>
        </p:blipFill>
        <p:spPr>
          <a:xfrm>
            <a:off x="-34050" y="-36900"/>
            <a:ext cx="9218401" cy="2591448"/>
          </a:xfrm>
          <a:prstGeom prst="rect">
            <a:avLst/>
          </a:prstGeom>
          <a:noFill/>
          <a:ln>
            <a:noFill/>
          </a:ln>
        </p:spPr>
      </p:pic>
      <p:sp>
        <p:nvSpPr>
          <p:cNvPr id="1108" name="Google Shape;1108;p7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09" name="Google Shape;1109;p7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10" name="Google Shape;1110;p7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11" name="Google Shape;1111;p78"/>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1112" name="Google Shape;1112;p7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13" name="Google Shape;1113;p7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114" name="Google Shape;1114;p78"/>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115" name="Google Shape;1115;p78"/>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Typically up to 100% of the CD value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 to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2% to 6%</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A minimum 600-650 credit score is often required</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19" name="Shape 1119"/>
        <p:cNvGrpSpPr/>
        <p:nvPr/>
      </p:nvGrpSpPr>
      <p:grpSpPr>
        <a:xfrm>
          <a:off x="0" y="0"/>
          <a:ext cx="0" cy="0"/>
          <a:chOff x="0" y="0"/>
          <a:chExt cx="0" cy="0"/>
        </a:xfrm>
      </p:grpSpPr>
      <p:sp>
        <p:nvSpPr>
          <p:cNvPr id="1120" name="Google Shape;1120;p79"/>
          <p:cNvSpPr/>
          <p:nvPr/>
        </p:nvSpPr>
        <p:spPr>
          <a:xfrm>
            <a:off x="-3106" y="-24655"/>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21" name="Google Shape;1121;p79" title="AdobeStock_308034645.jpeg"/>
          <p:cNvPicPr preferRelativeResize="0"/>
          <p:nvPr/>
        </p:nvPicPr>
        <p:blipFill rotWithShape="1">
          <a:blip r:embed="rId3">
            <a:alphaModFix amt="70000"/>
          </a:blip>
          <a:srcRect b="28771" l="0" r="0" t="21296"/>
          <a:stretch/>
        </p:blipFill>
        <p:spPr>
          <a:xfrm>
            <a:off x="-34050" y="-36900"/>
            <a:ext cx="9218401" cy="2591448"/>
          </a:xfrm>
          <a:prstGeom prst="rect">
            <a:avLst/>
          </a:prstGeom>
          <a:noFill/>
          <a:ln>
            <a:noFill/>
          </a:ln>
        </p:spPr>
      </p:pic>
      <p:sp>
        <p:nvSpPr>
          <p:cNvPr id="1122" name="Google Shape;1122;p7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23" name="Google Shape;1123;p79"/>
          <p:cNvSpPr/>
          <p:nvPr/>
        </p:nvSpPr>
        <p:spPr>
          <a:xfrm>
            <a:off x="-243525" y="1829450"/>
            <a:ext cx="78492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Leasehold Financing</a:t>
            </a:r>
            <a:endParaRPr b="1" sz="3400">
              <a:solidFill>
                <a:srgbClr val="175B8B"/>
              </a:solidFill>
              <a:latin typeface="Poppins"/>
              <a:ea typeface="Poppins"/>
              <a:cs typeface="Poppins"/>
              <a:sym typeface="Poppins"/>
            </a:endParaRPr>
          </a:p>
        </p:txBody>
      </p:sp>
      <p:sp>
        <p:nvSpPr>
          <p:cNvPr id="1124" name="Google Shape;1124;p7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25" name="Google Shape;1125;p7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26" name="Google Shape;1126;p7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127" name="Google Shape;1127;p79"/>
          <p:cNvSpPr txBox="1"/>
          <p:nvPr/>
        </p:nvSpPr>
        <p:spPr>
          <a:xfrm>
            <a:off x="491700" y="3264675"/>
            <a:ext cx="81669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Leasehold Financing allows businesses to secure loans using the leasehold interest in a property as collateral, where the property is located on leased land. This type of financing is ideal for borrowers looking to finance improvements or leverage a lease agreement that generates income.</a:t>
            </a:r>
            <a:endParaRPr sz="1455">
              <a:solidFill>
                <a:schemeClr val="dk1"/>
              </a:solidFill>
              <a:latin typeface="Poppins"/>
              <a:ea typeface="Poppins"/>
              <a:cs typeface="Poppins"/>
              <a:sym typeface="Poppins"/>
            </a:endParaRPr>
          </a:p>
        </p:txBody>
      </p:sp>
      <p:sp>
        <p:nvSpPr>
          <p:cNvPr id="1128" name="Google Shape;1128;p7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29" name="Google Shape;1129;p7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33" name="Shape 1133"/>
        <p:cNvGrpSpPr/>
        <p:nvPr/>
      </p:nvGrpSpPr>
      <p:grpSpPr>
        <a:xfrm>
          <a:off x="0" y="0"/>
          <a:ext cx="0" cy="0"/>
          <a:chOff x="0" y="0"/>
          <a:chExt cx="0" cy="0"/>
        </a:xfrm>
      </p:grpSpPr>
      <p:sp>
        <p:nvSpPr>
          <p:cNvPr id="1134" name="Google Shape;1134;p80"/>
          <p:cNvSpPr/>
          <p:nvPr/>
        </p:nvSpPr>
        <p:spPr>
          <a:xfrm>
            <a:off x="-3106" y="-24552"/>
            <a:ext cx="9144000" cy="25791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35" name="Google Shape;1135;p80" title="AdobeStock_308034645.jpeg"/>
          <p:cNvPicPr preferRelativeResize="0"/>
          <p:nvPr/>
        </p:nvPicPr>
        <p:blipFill rotWithShape="1">
          <a:blip r:embed="rId3">
            <a:alphaModFix amt="70000"/>
          </a:blip>
          <a:srcRect b="28771" l="0" r="0" t="21296"/>
          <a:stretch/>
        </p:blipFill>
        <p:spPr>
          <a:xfrm>
            <a:off x="-34050" y="-36900"/>
            <a:ext cx="9218401" cy="2591448"/>
          </a:xfrm>
          <a:prstGeom prst="rect">
            <a:avLst/>
          </a:prstGeom>
          <a:noFill/>
          <a:ln>
            <a:noFill/>
          </a:ln>
        </p:spPr>
      </p:pic>
      <p:sp>
        <p:nvSpPr>
          <p:cNvPr id="1136" name="Google Shape;1136;p8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37" name="Google Shape;1137;p8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38" name="Google Shape;1138;p8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39" name="Google Shape;1139;p80"/>
          <p:cNvPicPr preferRelativeResize="0"/>
          <p:nvPr/>
        </p:nvPicPr>
        <p:blipFill>
          <a:blip r:embed="rId5">
            <a:alphaModFix/>
          </a:blip>
          <a:stretch>
            <a:fillRect/>
          </a:stretch>
        </p:blipFill>
        <p:spPr>
          <a:xfrm>
            <a:off x="6357101" y="-314435"/>
            <a:ext cx="1190842" cy="1309798"/>
          </a:xfrm>
          <a:prstGeom prst="rect">
            <a:avLst/>
          </a:prstGeom>
          <a:noFill/>
          <a:ln>
            <a:noFill/>
          </a:ln>
        </p:spPr>
      </p:pic>
      <p:sp>
        <p:nvSpPr>
          <p:cNvPr id="1140" name="Google Shape;1140;p8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41" name="Google Shape;1141;p8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142" name="Google Shape;1142;p80"/>
          <p:cNvSpPr/>
          <p:nvPr/>
        </p:nvSpPr>
        <p:spPr>
          <a:xfrm>
            <a:off x="724975" y="1210038"/>
            <a:ext cx="7609800" cy="27234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143" name="Google Shape;1143;p80"/>
          <p:cNvSpPr txBox="1"/>
          <p:nvPr/>
        </p:nvSpPr>
        <p:spPr>
          <a:xfrm>
            <a:off x="1104925" y="1210054"/>
            <a:ext cx="6849900" cy="27234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$2,000,000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5 to 30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5% - 15%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"The property situated on leased land serves as collateral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f</a:t>
            </a:r>
            <a:r>
              <a:rPr lang="en" sz="1135">
                <a:solidFill>
                  <a:srgbClr val="333333"/>
                </a:solidFill>
                <a:highlight>
                  <a:srgbClr val="FCFCFC"/>
                </a:highlight>
                <a:latin typeface="Poppins"/>
                <a:ea typeface="Poppins"/>
                <a:cs typeface="Poppins"/>
                <a:sym typeface="Poppins"/>
              </a:rPr>
              <a:t>or the loan.</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leasehold interest in the property serves as collateral for the loan.</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Typically secured by the leasehold improvements financed by the loan.</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primary collateral is the lease agreement and the income stream it generates, rather than the physical property itself."</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47" name="Shape 1147"/>
        <p:cNvGrpSpPr/>
        <p:nvPr/>
      </p:nvGrpSpPr>
      <p:grpSpPr>
        <a:xfrm>
          <a:off x="0" y="0"/>
          <a:ext cx="0" cy="0"/>
          <a:chOff x="0" y="0"/>
          <a:chExt cx="0" cy="0"/>
        </a:xfrm>
      </p:grpSpPr>
      <p:sp>
        <p:nvSpPr>
          <p:cNvPr id="1148" name="Google Shape;1148;p81"/>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49" name="Google Shape;1149;p81" title="AdobeStock_637722437.jpeg"/>
          <p:cNvPicPr preferRelativeResize="0"/>
          <p:nvPr/>
        </p:nvPicPr>
        <p:blipFill rotWithShape="1">
          <a:blip r:embed="rId3">
            <a:alphaModFix amt="70000"/>
          </a:blip>
          <a:srcRect b="19690" l="0" r="0" t="29730"/>
          <a:stretch/>
        </p:blipFill>
        <p:spPr>
          <a:xfrm>
            <a:off x="-34050" y="-59025"/>
            <a:ext cx="9218401" cy="2613577"/>
          </a:xfrm>
          <a:prstGeom prst="rect">
            <a:avLst/>
          </a:prstGeom>
          <a:noFill/>
          <a:ln>
            <a:noFill/>
          </a:ln>
        </p:spPr>
      </p:pic>
      <p:sp>
        <p:nvSpPr>
          <p:cNvPr id="1150" name="Google Shape;1150;p8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51" name="Google Shape;1151;p81"/>
          <p:cNvSpPr/>
          <p:nvPr/>
        </p:nvSpPr>
        <p:spPr>
          <a:xfrm>
            <a:off x="-243525" y="1596325"/>
            <a:ext cx="82515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Intangible Asset Financing</a:t>
            </a:r>
            <a:endParaRPr b="1" sz="3400">
              <a:solidFill>
                <a:srgbClr val="175B8B"/>
              </a:solidFill>
              <a:latin typeface="Poppins"/>
              <a:ea typeface="Poppins"/>
              <a:cs typeface="Poppins"/>
              <a:sym typeface="Poppins"/>
            </a:endParaRPr>
          </a:p>
        </p:txBody>
      </p:sp>
      <p:sp>
        <p:nvSpPr>
          <p:cNvPr id="1152" name="Google Shape;1152;p8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53" name="Google Shape;1153;p8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54" name="Google Shape;1154;p8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155" name="Google Shape;1155;p81"/>
          <p:cNvSpPr txBox="1"/>
          <p:nvPr/>
        </p:nvSpPr>
        <p:spPr>
          <a:xfrm>
            <a:off x="491700" y="3031550"/>
            <a:ext cx="82515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Intangible Asset Financing allows businesses to secure loans by leveraging luxury assets (like fine art, classic cars, jewelry, watches, and collectibles) or intangible assets (such as patents, trademarks, and other intellectual property). This financing is ideal for companies or individuals looking to unlock the value of assets that aren't physical property but still hold significant worth.</a:t>
            </a:r>
            <a:endParaRPr sz="1455">
              <a:solidFill>
                <a:schemeClr val="dk1"/>
              </a:solidFill>
              <a:latin typeface="Poppins"/>
              <a:ea typeface="Poppins"/>
              <a:cs typeface="Poppins"/>
              <a:sym typeface="Poppins"/>
            </a:endParaRPr>
          </a:p>
        </p:txBody>
      </p:sp>
      <p:sp>
        <p:nvSpPr>
          <p:cNvPr id="1156" name="Google Shape;1156;p8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57" name="Google Shape;1157;p8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61" name="Shape 1161"/>
        <p:cNvGrpSpPr/>
        <p:nvPr/>
      </p:nvGrpSpPr>
      <p:grpSpPr>
        <a:xfrm>
          <a:off x="0" y="0"/>
          <a:ext cx="0" cy="0"/>
          <a:chOff x="0" y="0"/>
          <a:chExt cx="0" cy="0"/>
        </a:xfrm>
      </p:grpSpPr>
      <p:sp>
        <p:nvSpPr>
          <p:cNvPr id="1162" name="Google Shape;1162;p82"/>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63" name="Google Shape;1163;p82" title="AdobeStock_637722437.jpeg"/>
          <p:cNvPicPr preferRelativeResize="0"/>
          <p:nvPr/>
        </p:nvPicPr>
        <p:blipFill rotWithShape="1">
          <a:blip r:embed="rId3">
            <a:alphaModFix amt="70000"/>
          </a:blip>
          <a:srcRect b="19690" l="0" r="0" t="29730"/>
          <a:stretch/>
        </p:blipFill>
        <p:spPr>
          <a:xfrm>
            <a:off x="-34050" y="-59025"/>
            <a:ext cx="9218401" cy="2613577"/>
          </a:xfrm>
          <a:prstGeom prst="rect">
            <a:avLst/>
          </a:prstGeom>
          <a:noFill/>
          <a:ln>
            <a:noFill/>
          </a:ln>
        </p:spPr>
      </p:pic>
      <p:sp>
        <p:nvSpPr>
          <p:cNvPr id="1164" name="Google Shape;1164;p8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65" name="Google Shape;1165;p8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66" name="Google Shape;1166;p8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67" name="Google Shape;1167;p82"/>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168" name="Google Shape;1168;p8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69" name="Google Shape;1169;p8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170" name="Google Shape;1170;p82"/>
          <p:cNvSpPr/>
          <p:nvPr/>
        </p:nvSpPr>
        <p:spPr>
          <a:xfrm>
            <a:off x="724975" y="259150"/>
            <a:ext cx="7609800" cy="41064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171" name="Google Shape;1171;p82"/>
          <p:cNvSpPr txBox="1"/>
          <p:nvPr/>
        </p:nvSpPr>
        <p:spPr>
          <a:xfrm>
            <a:off x="1104925" y="259167"/>
            <a:ext cx="6756900" cy="41064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$2,500 to $5,000,000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 to 24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8% - 20%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"Loans are secured by luxury assets, including fine art, classic cars, jewelry, watches, and other collectibles. BORRO.COM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Intangible assets, such as patents or trademarks, may need to be independently valued to serve as collateral. RANGEWELL.COM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Valuation of both tangible and intangible assets to serve as collateral.</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Valuation of assets, including intangible assets, to serve as collateral.</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In ABF transactions, financing is secured by valuable and often highly diversified pools of assets. APOLLO.CO</a:t>
            </a:r>
            <a:r>
              <a:rPr lang="en" sz="1135">
                <a:solidFill>
                  <a:srgbClr val="333333"/>
                </a:solidFill>
                <a:highlight>
                  <a:srgbClr val="FCFCFC"/>
                </a:highlight>
                <a:latin typeface="Poppins"/>
                <a:ea typeface="Poppins"/>
                <a:cs typeface="Poppins"/>
                <a:sym typeface="Poppins"/>
              </a:rPr>
              <a:t>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In asset-backed financing transactions, financing is secured by valuable and often highly diversified pools of assets.</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In ABF transactions, financing is secured by valuable and often highly diversified pools of assets."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75" name="Shape 1175"/>
        <p:cNvGrpSpPr/>
        <p:nvPr/>
      </p:nvGrpSpPr>
      <p:grpSpPr>
        <a:xfrm>
          <a:off x="0" y="0"/>
          <a:ext cx="0" cy="0"/>
          <a:chOff x="0" y="0"/>
          <a:chExt cx="0" cy="0"/>
        </a:xfrm>
      </p:grpSpPr>
      <p:sp>
        <p:nvSpPr>
          <p:cNvPr id="1176" name="Google Shape;1176;p83"/>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77" name="Google Shape;1177;p83" title="AdobeStock_63575053.jpeg"/>
          <p:cNvPicPr preferRelativeResize="0"/>
          <p:nvPr/>
        </p:nvPicPr>
        <p:blipFill rotWithShape="1">
          <a:blip r:embed="rId3">
            <a:alphaModFix amt="70000"/>
          </a:blip>
          <a:srcRect b="27721" l="0" r="0" t="27717"/>
          <a:stretch/>
        </p:blipFill>
        <p:spPr>
          <a:xfrm>
            <a:off x="-34050" y="-59025"/>
            <a:ext cx="9218401" cy="2613577"/>
          </a:xfrm>
          <a:prstGeom prst="rect">
            <a:avLst/>
          </a:prstGeom>
          <a:noFill/>
          <a:ln>
            <a:noFill/>
          </a:ln>
        </p:spPr>
      </p:pic>
      <p:sp>
        <p:nvSpPr>
          <p:cNvPr id="1178" name="Google Shape;1178;p8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79" name="Google Shape;1179;p83"/>
          <p:cNvSpPr/>
          <p:nvPr/>
        </p:nvSpPr>
        <p:spPr>
          <a:xfrm>
            <a:off x="-243525" y="1748725"/>
            <a:ext cx="8901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000">
                <a:solidFill>
                  <a:srgbClr val="175B8B"/>
                </a:solidFill>
                <a:latin typeface="Poppins"/>
                <a:ea typeface="Poppins"/>
                <a:cs typeface="Poppins"/>
                <a:sym typeface="Poppins"/>
              </a:rPr>
              <a:t>NEW </a:t>
            </a:r>
            <a:r>
              <a:rPr b="1" lang="en" sz="3000">
                <a:solidFill>
                  <a:srgbClr val="175B8B"/>
                </a:solidFill>
                <a:latin typeface="Poppins"/>
                <a:ea typeface="Poppins"/>
                <a:cs typeface="Poppins"/>
                <a:sym typeface="Poppins"/>
              </a:rPr>
              <a:t>Customer List Monetization Loans</a:t>
            </a:r>
            <a:endParaRPr b="1" sz="3000">
              <a:solidFill>
                <a:srgbClr val="175B8B"/>
              </a:solidFill>
              <a:latin typeface="Poppins"/>
              <a:ea typeface="Poppins"/>
              <a:cs typeface="Poppins"/>
              <a:sym typeface="Poppins"/>
            </a:endParaRPr>
          </a:p>
        </p:txBody>
      </p:sp>
      <p:sp>
        <p:nvSpPr>
          <p:cNvPr id="1180" name="Google Shape;1180;p8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81" name="Google Shape;1181;p8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82" name="Google Shape;1182;p8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183" name="Google Shape;1183;p83"/>
          <p:cNvSpPr txBox="1"/>
          <p:nvPr/>
        </p:nvSpPr>
        <p:spPr>
          <a:xfrm>
            <a:off x="491700" y="31839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Customer List Monetization Loans allow businesses to leverage their customer database or customer lists as a form of collateral for financing. The loan is based on the future value of the business's customer base, making it ideal for companies with a large, engaged customer list that can be monetized for future sales.</a:t>
            </a:r>
            <a:endParaRPr sz="1455">
              <a:solidFill>
                <a:schemeClr val="dk1"/>
              </a:solidFill>
              <a:latin typeface="Poppins"/>
              <a:ea typeface="Poppins"/>
              <a:cs typeface="Poppins"/>
              <a:sym typeface="Poppins"/>
            </a:endParaRPr>
          </a:p>
        </p:txBody>
      </p:sp>
      <p:sp>
        <p:nvSpPr>
          <p:cNvPr id="1184" name="Google Shape;1184;p8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85" name="Google Shape;1185;p8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189" name="Shape 1189"/>
        <p:cNvGrpSpPr/>
        <p:nvPr/>
      </p:nvGrpSpPr>
      <p:grpSpPr>
        <a:xfrm>
          <a:off x="0" y="0"/>
          <a:ext cx="0" cy="0"/>
          <a:chOff x="0" y="0"/>
          <a:chExt cx="0" cy="0"/>
        </a:xfrm>
      </p:grpSpPr>
      <p:sp>
        <p:nvSpPr>
          <p:cNvPr id="1190" name="Google Shape;1190;p84"/>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191" name="Google Shape;1191;p84" title="AdobeStock_63575053.jpeg"/>
          <p:cNvPicPr preferRelativeResize="0"/>
          <p:nvPr/>
        </p:nvPicPr>
        <p:blipFill rotWithShape="1">
          <a:blip r:embed="rId3">
            <a:alphaModFix amt="70000"/>
          </a:blip>
          <a:srcRect b="27721" l="0" r="0" t="27717"/>
          <a:stretch/>
        </p:blipFill>
        <p:spPr>
          <a:xfrm>
            <a:off x="-34050" y="-59025"/>
            <a:ext cx="9218401" cy="2613577"/>
          </a:xfrm>
          <a:prstGeom prst="rect">
            <a:avLst/>
          </a:prstGeom>
          <a:noFill/>
          <a:ln>
            <a:noFill/>
          </a:ln>
        </p:spPr>
      </p:pic>
      <p:sp>
        <p:nvSpPr>
          <p:cNvPr id="1192" name="Google Shape;1192;p8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93" name="Google Shape;1193;p8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194" name="Google Shape;1194;p8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195" name="Google Shape;1195;p84"/>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196" name="Google Shape;1196;p8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97" name="Google Shape;1197;p8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198" name="Google Shape;1198;p8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199" name="Google Shape;1199;p84"/>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$10,000 to $20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3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5-10%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9FF"/>
        </a:solidFill>
      </p:bgPr>
    </p:bg>
    <p:spTree>
      <p:nvGrpSpPr>
        <p:cNvPr id="182" name="Shape 182"/>
        <p:cNvGrpSpPr/>
        <p:nvPr/>
      </p:nvGrpSpPr>
      <p:grpSpPr>
        <a:xfrm>
          <a:off x="0" y="0"/>
          <a:ext cx="0" cy="0"/>
          <a:chOff x="0" y="0"/>
          <a:chExt cx="0" cy="0"/>
        </a:xfrm>
      </p:grpSpPr>
      <p:sp>
        <p:nvSpPr>
          <p:cNvPr id="183" name="Google Shape;183;p13"/>
          <p:cNvSpPr/>
          <p:nvPr/>
        </p:nvSpPr>
        <p:spPr>
          <a:xfrm>
            <a:off x="3725125" y="-1421425"/>
            <a:ext cx="6205200" cy="5838600"/>
          </a:xfrm>
          <a:prstGeom prst="ellipse">
            <a:avLst/>
          </a:prstGeom>
          <a:solidFill>
            <a:srgbClr val="E3F1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4" name="Google Shape;184;p13"/>
          <p:cNvSpPr txBox="1"/>
          <p:nvPr>
            <p:ph type="title"/>
          </p:nvPr>
        </p:nvSpPr>
        <p:spPr>
          <a:xfrm>
            <a:off x="505525" y="612550"/>
            <a:ext cx="2715300" cy="1148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75B8B"/>
                </a:solidFill>
              </a:rPr>
              <a:t>Why Business Owners Are Discouraged </a:t>
            </a:r>
            <a:br>
              <a:rPr b="1" lang="en">
                <a:solidFill>
                  <a:srgbClr val="175B8B"/>
                </a:solidFill>
              </a:rPr>
            </a:br>
            <a:r>
              <a:rPr b="1" lang="en">
                <a:solidFill>
                  <a:srgbClr val="175B8B"/>
                </a:solidFill>
              </a:rPr>
              <a:t>From Applying </a:t>
            </a:r>
            <a:r>
              <a:rPr b="1" lang="en">
                <a:solidFill>
                  <a:srgbClr val="175B8B"/>
                </a:solidFill>
              </a:rPr>
              <a:t>for</a:t>
            </a:r>
            <a:r>
              <a:rPr b="1" lang="en">
                <a:solidFill>
                  <a:srgbClr val="175B8B"/>
                </a:solidFill>
              </a:rPr>
              <a:t> </a:t>
            </a:r>
            <a:r>
              <a:rPr b="1" lang="en">
                <a:solidFill>
                  <a:srgbClr val="175B8B"/>
                </a:solidFill>
              </a:rPr>
              <a:t>Financing</a:t>
            </a:r>
            <a:endParaRPr b="1">
              <a:solidFill>
                <a:srgbClr val="175B8B"/>
              </a:solidFill>
            </a:endParaRPr>
          </a:p>
        </p:txBody>
      </p:sp>
      <p:sp>
        <p:nvSpPr>
          <p:cNvPr id="185" name="Google Shape;185;p13"/>
          <p:cNvSpPr/>
          <p:nvPr/>
        </p:nvSpPr>
        <p:spPr>
          <a:xfrm>
            <a:off x="-469275" y="6175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86" name="Google Shape;186;p13"/>
          <p:cNvSpPr txBox="1"/>
          <p:nvPr/>
        </p:nvSpPr>
        <p:spPr>
          <a:xfrm>
            <a:off x="608279" y="2766800"/>
            <a:ext cx="40488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
                <a:solidFill>
                  <a:schemeClr val="dk1"/>
                </a:solidFill>
                <a:latin typeface="Poppins"/>
                <a:ea typeface="Poppins"/>
                <a:cs typeface="Poppins"/>
                <a:sym typeface="Poppins"/>
              </a:rPr>
              <a:t>% of discouraged nonapplicants</a:t>
            </a:r>
            <a:endParaRPr sz="1700">
              <a:solidFill>
                <a:srgbClr val="333333"/>
              </a:solidFill>
              <a:latin typeface="Poppins"/>
              <a:ea typeface="Poppins"/>
              <a:cs typeface="Poppins"/>
              <a:sym typeface="Poppins"/>
            </a:endParaRPr>
          </a:p>
        </p:txBody>
      </p:sp>
      <p:sp>
        <p:nvSpPr>
          <p:cNvPr id="187" name="Google Shape;187;p13"/>
          <p:cNvSpPr txBox="1"/>
          <p:nvPr/>
        </p:nvSpPr>
        <p:spPr>
          <a:xfrm>
            <a:off x="505525" y="3820825"/>
            <a:ext cx="46530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i="1" lang="en" sz="1100">
                <a:solidFill>
                  <a:schemeClr val="dk1"/>
                </a:solidFill>
                <a:latin typeface="Poppins"/>
                <a:ea typeface="Poppins"/>
                <a:cs typeface="Poppins"/>
                <a:sym typeface="Poppins"/>
              </a:rPr>
              <a:t>Respondents </a:t>
            </a:r>
            <a:r>
              <a:rPr i="1" lang="en" sz="1100">
                <a:solidFill>
                  <a:schemeClr val="dk1"/>
                </a:solidFill>
                <a:latin typeface="Poppins"/>
                <a:ea typeface="Poppins"/>
                <a:cs typeface="Poppins"/>
                <a:sym typeface="Poppins"/>
              </a:rPr>
              <a:t>could select multiple options</a:t>
            </a:r>
            <a:endParaRPr i="1" sz="1100">
              <a:solidFill>
                <a:schemeClr val="dk1"/>
              </a:solidFill>
              <a:latin typeface="Poppins"/>
              <a:ea typeface="Poppins"/>
              <a:cs typeface="Poppins"/>
              <a:sym typeface="Poppins"/>
            </a:endParaRPr>
          </a:p>
          <a:p>
            <a:pPr indent="0" lvl="0" marL="0" rtl="0" algn="l">
              <a:spcBef>
                <a:spcPts val="0"/>
              </a:spcBef>
              <a:spcAft>
                <a:spcPts val="0"/>
              </a:spcAft>
              <a:buNone/>
            </a:pPr>
            <a:r>
              <a:rPr b="1" lang="en" sz="1100">
                <a:solidFill>
                  <a:schemeClr val="dk1"/>
                </a:solidFill>
                <a:latin typeface="Poppins"/>
                <a:ea typeface="Poppins"/>
                <a:cs typeface="Poppins"/>
                <a:sym typeface="Poppins"/>
              </a:rPr>
              <a:t>Source: </a:t>
            </a:r>
            <a:r>
              <a:rPr lang="en" sz="1100">
                <a:solidFill>
                  <a:schemeClr val="dk1"/>
                </a:solidFill>
                <a:latin typeface="Poppins"/>
                <a:ea typeface="Poppins"/>
                <a:cs typeface="Poppins"/>
                <a:sym typeface="Poppins"/>
              </a:rPr>
              <a:t>2021 Federal Banks’ Small Business Credit others.</a:t>
            </a:r>
            <a:endParaRPr sz="1100">
              <a:solidFill>
                <a:schemeClr val="dk1"/>
              </a:solidFill>
              <a:latin typeface="Poppins"/>
              <a:ea typeface="Poppins"/>
              <a:cs typeface="Poppins"/>
              <a:sym typeface="Poppins"/>
            </a:endParaRPr>
          </a:p>
        </p:txBody>
      </p:sp>
      <p:sp>
        <p:nvSpPr>
          <p:cNvPr id="188" name="Google Shape;188;p13"/>
          <p:cNvSpPr txBox="1"/>
          <p:nvPr/>
        </p:nvSpPr>
        <p:spPr>
          <a:xfrm>
            <a:off x="4273601" y="1494375"/>
            <a:ext cx="803100" cy="323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Poppins"/>
                <a:ea typeface="Poppins"/>
                <a:cs typeface="Poppins"/>
                <a:sym typeface="Poppins"/>
              </a:rPr>
              <a:t>Other</a:t>
            </a:r>
            <a:endParaRPr sz="1200">
              <a:solidFill>
                <a:srgbClr val="333333"/>
              </a:solidFill>
              <a:latin typeface="Poppins"/>
              <a:ea typeface="Poppins"/>
              <a:cs typeface="Poppins"/>
              <a:sym typeface="Poppins"/>
            </a:endParaRPr>
          </a:p>
        </p:txBody>
      </p:sp>
      <p:sp>
        <p:nvSpPr>
          <p:cNvPr id="189" name="Google Shape;189;p1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 </a:t>
            </a:r>
            <a:endParaRPr>
              <a:latin typeface="Poppins"/>
              <a:ea typeface="Poppins"/>
              <a:cs typeface="Poppins"/>
              <a:sym typeface="Poppins"/>
            </a:endParaRPr>
          </a:p>
        </p:txBody>
      </p:sp>
      <p:pic>
        <p:nvPicPr>
          <p:cNvPr id="190" name="Google Shape;190;p13"/>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191" name="Google Shape;191;p1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cxnSp>
        <p:nvCxnSpPr>
          <p:cNvPr id="192" name="Google Shape;192;p13"/>
          <p:cNvCxnSpPr/>
          <p:nvPr/>
        </p:nvCxnSpPr>
        <p:spPr>
          <a:xfrm>
            <a:off x="4541051" y="1744575"/>
            <a:ext cx="158100" cy="105600"/>
          </a:xfrm>
          <a:prstGeom prst="straightConnector1">
            <a:avLst/>
          </a:prstGeom>
          <a:noFill/>
          <a:ln cap="flat" cmpd="sng" w="9525">
            <a:solidFill>
              <a:schemeClr val="dk2"/>
            </a:solidFill>
            <a:prstDash val="solid"/>
            <a:round/>
            <a:headEnd len="med" w="med" type="none"/>
            <a:tailEnd len="med" w="med" type="none"/>
          </a:ln>
        </p:spPr>
      </p:cxnSp>
      <p:sp>
        <p:nvSpPr>
          <p:cNvPr id="193" name="Google Shape;193;p13"/>
          <p:cNvSpPr/>
          <p:nvPr/>
        </p:nvSpPr>
        <p:spPr>
          <a:xfrm>
            <a:off x="5076700" y="777275"/>
            <a:ext cx="1519800" cy="1519800"/>
          </a:xfrm>
          <a:prstGeom prst="ellipse">
            <a:avLst/>
          </a:prstGeom>
          <a:solidFill>
            <a:srgbClr val="E49A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4" name="Google Shape;194;p13"/>
          <p:cNvSpPr/>
          <p:nvPr/>
        </p:nvSpPr>
        <p:spPr>
          <a:xfrm>
            <a:off x="6596500" y="617525"/>
            <a:ext cx="1760700" cy="1760700"/>
          </a:xfrm>
          <a:prstGeom prst="ellipse">
            <a:avLst/>
          </a:prstGeom>
          <a:solidFill>
            <a:srgbClr val="1964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5" name="Google Shape;195;p13"/>
          <p:cNvSpPr/>
          <p:nvPr/>
        </p:nvSpPr>
        <p:spPr>
          <a:xfrm>
            <a:off x="7039725" y="2362800"/>
            <a:ext cx="1618800" cy="1618800"/>
          </a:xfrm>
          <a:prstGeom prst="ellipse">
            <a:avLst/>
          </a:prstGeom>
          <a:solidFill>
            <a:srgbClr val="0610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6" name="Google Shape;196;p13"/>
          <p:cNvSpPr/>
          <p:nvPr/>
        </p:nvSpPr>
        <p:spPr>
          <a:xfrm>
            <a:off x="5656725" y="2238250"/>
            <a:ext cx="1383000" cy="1383000"/>
          </a:xfrm>
          <a:prstGeom prst="ellipse">
            <a:avLst/>
          </a:prstGeom>
          <a:solidFill>
            <a:srgbClr val="0CAE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7" name="Google Shape;197;p13"/>
          <p:cNvSpPr/>
          <p:nvPr/>
        </p:nvSpPr>
        <p:spPr>
          <a:xfrm>
            <a:off x="4541050" y="2158775"/>
            <a:ext cx="1115700" cy="1115700"/>
          </a:xfrm>
          <a:prstGeom prst="ellipse">
            <a:avLst/>
          </a:prstGeom>
          <a:solidFill>
            <a:srgbClr val="0FD2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98" name="Google Shape;198;p13"/>
          <p:cNvSpPr/>
          <p:nvPr/>
        </p:nvSpPr>
        <p:spPr>
          <a:xfrm>
            <a:off x="4650699" y="1660574"/>
            <a:ext cx="475200" cy="475200"/>
          </a:xfrm>
          <a:prstGeom prst="ellipse">
            <a:avLst/>
          </a:prstGeom>
          <a:solidFill>
            <a:srgbClr val="FFD048"/>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latin typeface="Poppins"/>
                <a:ea typeface="Poppins"/>
                <a:cs typeface="Poppins"/>
                <a:sym typeface="Poppins"/>
              </a:rPr>
              <a:t>8%</a:t>
            </a:r>
            <a:endParaRPr b="1" sz="1200">
              <a:latin typeface="Poppins"/>
              <a:ea typeface="Poppins"/>
              <a:cs typeface="Poppins"/>
              <a:sym typeface="Poppins"/>
            </a:endParaRPr>
          </a:p>
        </p:txBody>
      </p:sp>
      <p:sp>
        <p:nvSpPr>
          <p:cNvPr id="199" name="Google Shape;199;p13"/>
          <p:cNvSpPr txBox="1"/>
          <p:nvPr>
            <p:ph type="title"/>
          </p:nvPr>
        </p:nvSpPr>
        <p:spPr>
          <a:xfrm>
            <a:off x="5224604" y="1355325"/>
            <a:ext cx="1224000" cy="6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320">
                <a:solidFill>
                  <a:schemeClr val="lt1"/>
                </a:solidFill>
              </a:rPr>
              <a:t>36%</a:t>
            </a:r>
            <a:endParaRPr b="1" sz="2320">
              <a:solidFill>
                <a:schemeClr val="lt1"/>
              </a:solidFill>
            </a:endParaRPr>
          </a:p>
          <a:p>
            <a:pPr indent="0" lvl="0" marL="0" rtl="0" algn="ctr">
              <a:spcBef>
                <a:spcPts val="0"/>
              </a:spcBef>
              <a:spcAft>
                <a:spcPts val="0"/>
              </a:spcAft>
              <a:buClr>
                <a:schemeClr val="dk1"/>
              </a:buClr>
              <a:buSzPts val="990"/>
              <a:buFont typeface="Arial"/>
              <a:buNone/>
            </a:pPr>
            <a:r>
              <a:rPr lang="en" sz="790">
                <a:solidFill>
                  <a:schemeClr val="lt1"/>
                </a:solidFill>
              </a:rPr>
              <a:t>Too much </a:t>
            </a:r>
            <a:br>
              <a:rPr lang="en" sz="790">
                <a:solidFill>
                  <a:schemeClr val="lt1"/>
                </a:solidFill>
              </a:rPr>
            </a:br>
            <a:r>
              <a:rPr lang="en" sz="790">
                <a:solidFill>
                  <a:schemeClr val="lt1"/>
                </a:solidFill>
              </a:rPr>
              <a:t>existing debt</a:t>
            </a:r>
            <a:endParaRPr sz="790">
              <a:solidFill>
                <a:schemeClr val="lt1"/>
              </a:solidFill>
            </a:endParaRPr>
          </a:p>
          <a:p>
            <a:pPr indent="0" lvl="0" marL="0" rtl="0" algn="ctr">
              <a:spcBef>
                <a:spcPts val="0"/>
              </a:spcBef>
              <a:spcAft>
                <a:spcPts val="0"/>
              </a:spcAft>
              <a:buSzPts val="990"/>
              <a:buNone/>
            </a:pPr>
            <a:r>
              <a:t/>
            </a:r>
            <a:endParaRPr b="1" sz="2320">
              <a:solidFill>
                <a:schemeClr val="lt1"/>
              </a:solidFill>
            </a:endParaRPr>
          </a:p>
        </p:txBody>
      </p:sp>
      <p:sp>
        <p:nvSpPr>
          <p:cNvPr id="200" name="Google Shape;200;p13"/>
          <p:cNvSpPr txBox="1"/>
          <p:nvPr>
            <p:ph type="title"/>
          </p:nvPr>
        </p:nvSpPr>
        <p:spPr>
          <a:xfrm>
            <a:off x="7012738" y="1355313"/>
            <a:ext cx="928200" cy="601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44</a:t>
            </a:r>
            <a:r>
              <a:rPr b="1" lang="en">
                <a:solidFill>
                  <a:schemeClr val="lt1"/>
                </a:solidFill>
              </a:rPr>
              <a:t>%</a:t>
            </a:r>
            <a:endParaRPr b="1">
              <a:solidFill>
                <a:schemeClr val="lt1"/>
              </a:solidFill>
            </a:endParaRPr>
          </a:p>
          <a:p>
            <a:pPr indent="0" lvl="0" marL="0" rtl="0" algn="ctr">
              <a:spcBef>
                <a:spcPts val="0"/>
              </a:spcBef>
              <a:spcAft>
                <a:spcPts val="0"/>
              </a:spcAft>
              <a:buClr>
                <a:schemeClr val="dk1"/>
              </a:buClr>
              <a:buSzPct val="100000"/>
              <a:buFont typeface="Arial"/>
              <a:buNone/>
            </a:pPr>
            <a:r>
              <a:rPr lang="en" sz="1100">
                <a:solidFill>
                  <a:schemeClr val="lt1"/>
                </a:solidFill>
              </a:rPr>
              <a:t>Weak sales</a:t>
            </a:r>
            <a:endParaRPr sz="1100">
              <a:solidFill>
                <a:schemeClr val="lt1"/>
              </a:solidFill>
            </a:endParaRPr>
          </a:p>
          <a:p>
            <a:pPr indent="0" lvl="0" marL="0" rtl="0" algn="ctr">
              <a:spcBef>
                <a:spcPts val="0"/>
              </a:spcBef>
              <a:spcAft>
                <a:spcPts val="0"/>
              </a:spcAft>
              <a:buNone/>
            </a:pPr>
            <a:r>
              <a:t/>
            </a:r>
            <a:endParaRPr b="1">
              <a:solidFill>
                <a:schemeClr val="lt1"/>
              </a:solidFill>
            </a:endParaRPr>
          </a:p>
        </p:txBody>
      </p:sp>
      <p:sp>
        <p:nvSpPr>
          <p:cNvPr id="201" name="Google Shape;201;p13"/>
          <p:cNvSpPr txBox="1"/>
          <p:nvPr>
            <p:ph type="title"/>
          </p:nvPr>
        </p:nvSpPr>
        <p:spPr>
          <a:xfrm>
            <a:off x="7385013" y="2940500"/>
            <a:ext cx="928200" cy="601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41%</a:t>
            </a:r>
            <a:endParaRPr b="1">
              <a:solidFill>
                <a:schemeClr val="lt1"/>
              </a:solidFill>
            </a:endParaRPr>
          </a:p>
          <a:p>
            <a:pPr indent="0" lvl="0" marL="0" rtl="0" algn="ctr">
              <a:spcBef>
                <a:spcPts val="0"/>
              </a:spcBef>
              <a:spcAft>
                <a:spcPts val="0"/>
              </a:spcAft>
              <a:buClr>
                <a:schemeClr val="dk1"/>
              </a:buClr>
              <a:buSzPct val="100000"/>
              <a:buFont typeface="Arial"/>
              <a:buNone/>
            </a:pPr>
            <a:r>
              <a:rPr lang="en" sz="1100">
                <a:solidFill>
                  <a:schemeClr val="lt1"/>
                </a:solidFill>
              </a:rPr>
              <a:t>Not enough collateral</a:t>
            </a:r>
            <a:endParaRPr sz="1100">
              <a:solidFill>
                <a:schemeClr val="lt1"/>
              </a:solidFill>
            </a:endParaRPr>
          </a:p>
          <a:p>
            <a:pPr indent="0" lvl="0" marL="0" rtl="0" algn="ctr">
              <a:spcBef>
                <a:spcPts val="0"/>
              </a:spcBef>
              <a:spcAft>
                <a:spcPts val="0"/>
              </a:spcAft>
              <a:buNone/>
            </a:pPr>
            <a:r>
              <a:t/>
            </a:r>
            <a:endParaRPr b="1">
              <a:solidFill>
                <a:schemeClr val="lt1"/>
              </a:solidFill>
            </a:endParaRPr>
          </a:p>
        </p:txBody>
      </p:sp>
      <p:sp>
        <p:nvSpPr>
          <p:cNvPr id="202" name="Google Shape;202;p13"/>
          <p:cNvSpPr txBox="1"/>
          <p:nvPr>
            <p:ph type="title"/>
          </p:nvPr>
        </p:nvSpPr>
        <p:spPr>
          <a:xfrm>
            <a:off x="5884125" y="2673263"/>
            <a:ext cx="928200" cy="601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33</a:t>
            </a:r>
            <a:r>
              <a:rPr b="1" lang="en">
                <a:solidFill>
                  <a:schemeClr val="lt1"/>
                </a:solidFill>
              </a:rPr>
              <a:t>%</a:t>
            </a:r>
            <a:endParaRPr b="1">
              <a:solidFill>
                <a:schemeClr val="lt1"/>
              </a:solidFill>
            </a:endParaRPr>
          </a:p>
          <a:p>
            <a:pPr indent="0" lvl="0" marL="0" rtl="0" algn="ctr">
              <a:spcBef>
                <a:spcPts val="0"/>
              </a:spcBef>
              <a:spcAft>
                <a:spcPts val="0"/>
              </a:spcAft>
              <a:buClr>
                <a:schemeClr val="dk1"/>
              </a:buClr>
              <a:buSzPct val="100000"/>
              <a:buFont typeface="Arial"/>
              <a:buNone/>
            </a:pPr>
            <a:r>
              <a:rPr lang="en" sz="1100">
                <a:solidFill>
                  <a:schemeClr val="lt1"/>
                </a:solidFill>
              </a:rPr>
              <a:t>Low credit score</a:t>
            </a:r>
            <a:endParaRPr sz="1100">
              <a:solidFill>
                <a:schemeClr val="lt1"/>
              </a:solidFill>
            </a:endParaRPr>
          </a:p>
          <a:p>
            <a:pPr indent="0" lvl="0" marL="0" rtl="0" algn="ctr">
              <a:spcBef>
                <a:spcPts val="0"/>
              </a:spcBef>
              <a:spcAft>
                <a:spcPts val="0"/>
              </a:spcAft>
              <a:buNone/>
            </a:pPr>
            <a:r>
              <a:t/>
            </a:r>
            <a:endParaRPr b="1">
              <a:solidFill>
                <a:schemeClr val="lt1"/>
              </a:solidFill>
            </a:endParaRPr>
          </a:p>
        </p:txBody>
      </p:sp>
      <p:sp>
        <p:nvSpPr>
          <p:cNvPr id="203" name="Google Shape;203;p13"/>
          <p:cNvSpPr txBox="1"/>
          <p:nvPr>
            <p:ph type="title"/>
          </p:nvPr>
        </p:nvSpPr>
        <p:spPr>
          <a:xfrm>
            <a:off x="4560697" y="2533140"/>
            <a:ext cx="1076400" cy="69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820">
                <a:solidFill>
                  <a:schemeClr val="lt1"/>
                </a:solidFill>
              </a:rPr>
              <a:t>23</a:t>
            </a:r>
            <a:r>
              <a:rPr b="1" lang="en" sz="1820">
                <a:solidFill>
                  <a:schemeClr val="lt1"/>
                </a:solidFill>
              </a:rPr>
              <a:t>%</a:t>
            </a:r>
            <a:endParaRPr b="1" sz="1820">
              <a:solidFill>
                <a:schemeClr val="lt1"/>
              </a:solidFill>
            </a:endParaRPr>
          </a:p>
          <a:p>
            <a:pPr indent="0" lvl="0" marL="0" rtl="0" algn="ctr">
              <a:spcBef>
                <a:spcPts val="0"/>
              </a:spcBef>
              <a:spcAft>
                <a:spcPts val="0"/>
              </a:spcAft>
              <a:buSzPts val="990"/>
              <a:buNone/>
            </a:pPr>
            <a:r>
              <a:rPr lang="en" sz="690">
                <a:solidFill>
                  <a:schemeClr val="lt1"/>
                </a:solidFill>
              </a:rPr>
              <a:t>New/</a:t>
            </a:r>
            <a:r>
              <a:rPr lang="en" sz="690">
                <a:solidFill>
                  <a:schemeClr val="lt1"/>
                </a:solidFill>
              </a:rPr>
              <a:t>insufficient</a:t>
            </a:r>
            <a:r>
              <a:rPr lang="en" sz="690">
                <a:solidFill>
                  <a:schemeClr val="lt1"/>
                </a:solidFill>
              </a:rPr>
              <a:t> credit history</a:t>
            </a:r>
            <a:endParaRPr b="1" sz="2220">
              <a:solidFill>
                <a:schemeClr val="lt1"/>
              </a:solidFill>
            </a:endParaRPr>
          </a:p>
        </p:txBody>
      </p:sp>
      <p:pic>
        <p:nvPicPr>
          <p:cNvPr id="204" name="Google Shape;204;p13" title="Asset 5aaa.png"/>
          <p:cNvPicPr preferRelativeResize="0"/>
          <p:nvPr/>
        </p:nvPicPr>
        <p:blipFill>
          <a:blip r:embed="rId4">
            <a:alphaModFix/>
          </a:blip>
          <a:stretch>
            <a:fillRect/>
          </a:stretch>
        </p:blipFill>
        <p:spPr>
          <a:xfrm>
            <a:off x="7591566" y="2599283"/>
            <a:ext cx="515102" cy="382390"/>
          </a:xfrm>
          <a:prstGeom prst="rect">
            <a:avLst/>
          </a:prstGeom>
          <a:noFill/>
          <a:ln>
            <a:noFill/>
          </a:ln>
        </p:spPr>
      </p:pic>
      <p:pic>
        <p:nvPicPr>
          <p:cNvPr id="205" name="Google Shape;205;p13" title="Asset 1aaa.png"/>
          <p:cNvPicPr preferRelativeResize="0"/>
          <p:nvPr/>
        </p:nvPicPr>
        <p:blipFill>
          <a:blip r:embed="rId5">
            <a:alphaModFix/>
          </a:blip>
          <a:stretch>
            <a:fillRect/>
          </a:stretch>
        </p:blipFill>
        <p:spPr>
          <a:xfrm>
            <a:off x="5647926" y="1027674"/>
            <a:ext cx="377342" cy="382375"/>
          </a:xfrm>
          <a:prstGeom prst="rect">
            <a:avLst/>
          </a:prstGeom>
          <a:noFill/>
          <a:ln>
            <a:noFill/>
          </a:ln>
        </p:spPr>
      </p:pic>
      <p:pic>
        <p:nvPicPr>
          <p:cNvPr id="206" name="Google Shape;206;p13" title="Asset 2aaa.png"/>
          <p:cNvPicPr preferRelativeResize="0"/>
          <p:nvPr/>
        </p:nvPicPr>
        <p:blipFill>
          <a:blip r:embed="rId6">
            <a:alphaModFix/>
          </a:blip>
          <a:stretch>
            <a:fillRect/>
          </a:stretch>
        </p:blipFill>
        <p:spPr>
          <a:xfrm>
            <a:off x="7247420" y="989431"/>
            <a:ext cx="458868" cy="458868"/>
          </a:xfrm>
          <a:prstGeom prst="rect">
            <a:avLst/>
          </a:prstGeom>
          <a:noFill/>
          <a:ln>
            <a:noFill/>
          </a:ln>
        </p:spPr>
      </p:pic>
      <p:pic>
        <p:nvPicPr>
          <p:cNvPr id="207" name="Google Shape;207;p13" title="Asset 3aaa.png"/>
          <p:cNvPicPr preferRelativeResize="0"/>
          <p:nvPr/>
        </p:nvPicPr>
        <p:blipFill>
          <a:blip r:embed="rId7">
            <a:alphaModFix/>
          </a:blip>
          <a:stretch>
            <a:fillRect/>
          </a:stretch>
        </p:blipFill>
        <p:spPr>
          <a:xfrm>
            <a:off x="4926310" y="2252608"/>
            <a:ext cx="345175" cy="346663"/>
          </a:xfrm>
          <a:prstGeom prst="rect">
            <a:avLst/>
          </a:prstGeom>
          <a:noFill/>
          <a:ln>
            <a:noFill/>
          </a:ln>
        </p:spPr>
      </p:pic>
      <p:pic>
        <p:nvPicPr>
          <p:cNvPr id="208" name="Google Shape;208;p13" title="Asset 4aaa.png"/>
          <p:cNvPicPr preferRelativeResize="0"/>
          <p:nvPr/>
        </p:nvPicPr>
        <p:blipFill>
          <a:blip r:embed="rId8">
            <a:alphaModFix/>
          </a:blip>
          <a:stretch>
            <a:fillRect/>
          </a:stretch>
        </p:blipFill>
        <p:spPr>
          <a:xfrm>
            <a:off x="6058063" y="2408675"/>
            <a:ext cx="580334" cy="32615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03" name="Shape 1203"/>
        <p:cNvGrpSpPr/>
        <p:nvPr/>
      </p:nvGrpSpPr>
      <p:grpSpPr>
        <a:xfrm>
          <a:off x="0" y="0"/>
          <a:ext cx="0" cy="0"/>
          <a:chOff x="0" y="0"/>
          <a:chExt cx="0" cy="0"/>
        </a:xfrm>
      </p:grpSpPr>
      <p:sp>
        <p:nvSpPr>
          <p:cNvPr id="1204" name="Google Shape;1204;p85"/>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05" name="Google Shape;1205;p85" title="AdobeStock_637352725.jpeg"/>
          <p:cNvPicPr preferRelativeResize="0"/>
          <p:nvPr/>
        </p:nvPicPr>
        <p:blipFill rotWithShape="1">
          <a:blip r:embed="rId3">
            <a:alphaModFix amt="70000"/>
          </a:blip>
          <a:srcRect b="22949" l="0" r="0" t="34511"/>
          <a:stretch/>
        </p:blipFill>
        <p:spPr>
          <a:xfrm>
            <a:off x="-34050" y="-59025"/>
            <a:ext cx="9218401" cy="2613576"/>
          </a:xfrm>
          <a:prstGeom prst="rect">
            <a:avLst/>
          </a:prstGeom>
          <a:noFill/>
          <a:ln>
            <a:noFill/>
          </a:ln>
        </p:spPr>
      </p:pic>
      <p:sp>
        <p:nvSpPr>
          <p:cNvPr id="1206" name="Google Shape;1206;p8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07" name="Google Shape;1207;p85"/>
          <p:cNvSpPr/>
          <p:nvPr/>
        </p:nvSpPr>
        <p:spPr>
          <a:xfrm>
            <a:off x="-243525" y="1748725"/>
            <a:ext cx="8901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100">
                <a:solidFill>
                  <a:srgbClr val="175B8B"/>
                </a:solidFill>
                <a:latin typeface="Poppins"/>
                <a:ea typeface="Poppins"/>
                <a:cs typeface="Poppins"/>
                <a:sym typeface="Poppins"/>
              </a:rPr>
              <a:t>NEW </a:t>
            </a:r>
            <a:r>
              <a:rPr b="1" lang="en" sz="3100">
                <a:solidFill>
                  <a:srgbClr val="175B8B"/>
                </a:solidFill>
                <a:latin typeface="Poppins"/>
                <a:ea typeface="Poppins"/>
                <a:cs typeface="Poppins"/>
                <a:sym typeface="Poppins"/>
              </a:rPr>
              <a:t>Government Contract Financing</a:t>
            </a:r>
            <a:endParaRPr b="1" sz="3100">
              <a:solidFill>
                <a:srgbClr val="175B8B"/>
              </a:solidFill>
              <a:latin typeface="Poppins"/>
              <a:ea typeface="Poppins"/>
              <a:cs typeface="Poppins"/>
              <a:sym typeface="Poppins"/>
            </a:endParaRPr>
          </a:p>
        </p:txBody>
      </p:sp>
      <p:sp>
        <p:nvSpPr>
          <p:cNvPr id="1208" name="Google Shape;1208;p8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09" name="Google Shape;1209;p8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10" name="Google Shape;1210;p8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211" name="Google Shape;1211;p85"/>
          <p:cNvSpPr txBox="1"/>
          <p:nvPr/>
        </p:nvSpPr>
        <p:spPr>
          <a:xfrm>
            <a:off x="491700" y="31839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Government Contract Financing provides working capital for businesses that have secured government contracts. The financing is typically based on the accounts receivable from those contracts and helps businesses manage cash flow while waiting for payments from government entities.</a:t>
            </a:r>
            <a:endParaRPr sz="1455">
              <a:solidFill>
                <a:schemeClr val="dk1"/>
              </a:solidFill>
              <a:latin typeface="Poppins"/>
              <a:ea typeface="Poppins"/>
              <a:cs typeface="Poppins"/>
              <a:sym typeface="Poppins"/>
            </a:endParaRPr>
          </a:p>
        </p:txBody>
      </p:sp>
      <p:sp>
        <p:nvSpPr>
          <p:cNvPr id="1212" name="Google Shape;1212;p8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13" name="Google Shape;1213;p8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17" name="Shape 1217"/>
        <p:cNvGrpSpPr/>
        <p:nvPr/>
      </p:nvGrpSpPr>
      <p:grpSpPr>
        <a:xfrm>
          <a:off x="0" y="0"/>
          <a:ext cx="0" cy="0"/>
          <a:chOff x="0" y="0"/>
          <a:chExt cx="0" cy="0"/>
        </a:xfrm>
      </p:grpSpPr>
      <p:sp>
        <p:nvSpPr>
          <p:cNvPr id="1218" name="Google Shape;1218;p86"/>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19" name="Google Shape;1219;p86" title="AdobeStock_637352725.jpeg"/>
          <p:cNvPicPr preferRelativeResize="0"/>
          <p:nvPr/>
        </p:nvPicPr>
        <p:blipFill rotWithShape="1">
          <a:blip r:embed="rId3">
            <a:alphaModFix amt="70000"/>
          </a:blip>
          <a:srcRect b="22949" l="0" r="0" t="34511"/>
          <a:stretch/>
        </p:blipFill>
        <p:spPr>
          <a:xfrm>
            <a:off x="-34050" y="-59025"/>
            <a:ext cx="9218401" cy="2613576"/>
          </a:xfrm>
          <a:prstGeom prst="rect">
            <a:avLst/>
          </a:prstGeom>
          <a:noFill/>
          <a:ln>
            <a:noFill/>
          </a:ln>
        </p:spPr>
      </p:pic>
      <p:sp>
        <p:nvSpPr>
          <p:cNvPr id="1220" name="Google Shape;1220;p8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21" name="Google Shape;1221;p8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22" name="Google Shape;1222;p8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23" name="Google Shape;1223;p86"/>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224" name="Google Shape;1224;p8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25" name="Google Shape;1225;p8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226" name="Google Shape;1226;p86"/>
          <p:cNvSpPr/>
          <p:nvPr/>
        </p:nvSpPr>
        <p:spPr>
          <a:xfrm>
            <a:off x="724975" y="676649"/>
            <a:ext cx="7609800" cy="35751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227" name="Google Shape;1227;p86"/>
          <p:cNvSpPr txBox="1"/>
          <p:nvPr/>
        </p:nvSpPr>
        <p:spPr>
          <a:xfrm>
            <a:off x="1104925" y="676663"/>
            <a:ext cx="6756900" cy="35751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$250,000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6 months to 3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 to 15%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"Collateral requirements are determined by the lender. While loans up to $25,000 may not require collateral, loans over $350,000 must be collateralized to the maximum extent possible.</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Collateral requirements are evaluated on a case-by-case basis, considering the loan amount and the business's financial standing.</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primary collateral is typically the accounts receivable from the </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government contracts.</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May be required, depending on the loan type and amount.</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Depending on the loan type and amount, collateral may be required."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31" name="Shape 1231"/>
        <p:cNvGrpSpPr/>
        <p:nvPr/>
      </p:nvGrpSpPr>
      <p:grpSpPr>
        <a:xfrm>
          <a:off x="0" y="0"/>
          <a:ext cx="0" cy="0"/>
          <a:chOff x="0" y="0"/>
          <a:chExt cx="0" cy="0"/>
        </a:xfrm>
      </p:grpSpPr>
      <p:sp>
        <p:nvSpPr>
          <p:cNvPr id="1232" name="Google Shape;1232;p87"/>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33" name="Google Shape;1233;p87" title="AdobeStock_395432409.jpeg"/>
          <p:cNvPicPr preferRelativeResize="0"/>
          <p:nvPr/>
        </p:nvPicPr>
        <p:blipFill rotWithShape="1">
          <a:blip r:embed="rId3">
            <a:alphaModFix amt="70000"/>
          </a:blip>
          <a:srcRect b="20476" l="0" r="0" t="36828"/>
          <a:stretch/>
        </p:blipFill>
        <p:spPr>
          <a:xfrm>
            <a:off x="-34050" y="-59025"/>
            <a:ext cx="9218401" cy="2613577"/>
          </a:xfrm>
          <a:prstGeom prst="rect">
            <a:avLst/>
          </a:prstGeom>
          <a:noFill/>
          <a:ln>
            <a:noFill/>
          </a:ln>
        </p:spPr>
      </p:pic>
      <p:sp>
        <p:nvSpPr>
          <p:cNvPr id="1234" name="Google Shape;1234;p8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35" name="Google Shape;1235;p87"/>
          <p:cNvSpPr/>
          <p:nvPr/>
        </p:nvSpPr>
        <p:spPr>
          <a:xfrm>
            <a:off x="-243525" y="1748725"/>
            <a:ext cx="8901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100">
                <a:solidFill>
                  <a:srgbClr val="175B8B"/>
                </a:solidFill>
                <a:latin typeface="Poppins"/>
                <a:ea typeface="Poppins"/>
                <a:cs typeface="Poppins"/>
                <a:sym typeface="Poppins"/>
              </a:rPr>
              <a:t>NEW </a:t>
            </a:r>
            <a:r>
              <a:rPr b="1" lang="en" sz="3100">
                <a:solidFill>
                  <a:srgbClr val="175B8B"/>
                </a:solidFill>
                <a:latin typeface="Poppins"/>
                <a:ea typeface="Poppins"/>
                <a:cs typeface="Poppins"/>
                <a:sym typeface="Poppins"/>
              </a:rPr>
              <a:t>License-Backed Business Loans</a:t>
            </a:r>
            <a:endParaRPr b="1" sz="3100">
              <a:solidFill>
                <a:srgbClr val="175B8B"/>
              </a:solidFill>
              <a:latin typeface="Poppins"/>
              <a:ea typeface="Poppins"/>
              <a:cs typeface="Poppins"/>
              <a:sym typeface="Poppins"/>
            </a:endParaRPr>
          </a:p>
        </p:txBody>
      </p:sp>
      <p:sp>
        <p:nvSpPr>
          <p:cNvPr id="1236" name="Google Shape;1236;p8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37" name="Google Shape;1237;p8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38" name="Google Shape;1238;p8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239" name="Google Shape;1239;p87"/>
          <p:cNvSpPr txBox="1"/>
          <p:nvPr/>
        </p:nvSpPr>
        <p:spPr>
          <a:xfrm>
            <a:off x="491700" y="31839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License-Backed Business Loans allow businesses to leverage their licenses (such as business, software, or franchise licenses) as collateral for funding. These loans provide working capital or growth capital by monetizing the value of the </a:t>
            </a:r>
            <a:r>
              <a:rPr lang="en" sz="1455">
                <a:solidFill>
                  <a:schemeClr val="dk1"/>
                </a:solidFill>
                <a:latin typeface="Poppins"/>
                <a:ea typeface="Poppins"/>
                <a:cs typeface="Poppins"/>
                <a:sym typeface="Poppins"/>
              </a:rPr>
              <a:t>business’s</a:t>
            </a:r>
            <a:r>
              <a:rPr lang="en" sz="1455">
                <a:solidFill>
                  <a:schemeClr val="dk1"/>
                </a:solidFill>
                <a:latin typeface="Poppins"/>
                <a:ea typeface="Poppins"/>
                <a:cs typeface="Poppins"/>
                <a:sym typeface="Poppins"/>
              </a:rPr>
              <a:t> intellectual property or licenses, helping businesses expand or improve operations.</a:t>
            </a:r>
            <a:endParaRPr sz="1455">
              <a:solidFill>
                <a:schemeClr val="dk1"/>
              </a:solidFill>
              <a:latin typeface="Poppins"/>
              <a:ea typeface="Poppins"/>
              <a:cs typeface="Poppins"/>
              <a:sym typeface="Poppins"/>
            </a:endParaRPr>
          </a:p>
        </p:txBody>
      </p:sp>
      <p:sp>
        <p:nvSpPr>
          <p:cNvPr id="1240" name="Google Shape;1240;p8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41" name="Google Shape;1241;p8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45" name="Shape 1245"/>
        <p:cNvGrpSpPr/>
        <p:nvPr/>
      </p:nvGrpSpPr>
      <p:grpSpPr>
        <a:xfrm>
          <a:off x="0" y="0"/>
          <a:ext cx="0" cy="0"/>
          <a:chOff x="0" y="0"/>
          <a:chExt cx="0" cy="0"/>
        </a:xfrm>
      </p:grpSpPr>
      <p:sp>
        <p:nvSpPr>
          <p:cNvPr id="1246" name="Google Shape;1246;p88"/>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47" name="Google Shape;1247;p88" title="AdobeStock_395432409.jpeg"/>
          <p:cNvPicPr preferRelativeResize="0"/>
          <p:nvPr/>
        </p:nvPicPr>
        <p:blipFill rotWithShape="1">
          <a:blip r:embed="rId3">
            <a:alphaModFix amt="70000"/>
          </a:blip>
          <a:srcRect b="20476" l="0" r="0" t="36828"/>
          <a:stretch/>
        </p:blipFill>
        <p:spPr>
          <a:xfrm>
            <a:off x="-34050" y="-59025"/>
            <a:ext cx="9218401" cy="2613577"/>
          </a:xfrm>
          <a:prstGeom prst="rect">
            <a:avLst/>
          </a:prstGeom>
          <a:noFill/>
          <a:ln>
            <a:noFill/>
          </a:ln>
        </p:spPr>
      </p:pic>
      <p:sp>
        <p:nvSpPr>
          <p:cNvPr id="1248" name="Google Shape;1248;p8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49" name="Google Shape;1249;p8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50" name="Google Shape;1250;p8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51" name="Google Shape;1251;p88"/>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252" name="Google Shape;1252;p8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53" name="Google Shape;1253;p8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254" name="Google Shape;1254;p88"/>
          <p:cNvSpPr/>
          <p:nvPr/>
        </p:nvSpPr>
        <p:spPr>
          <a:xfrm>
            <a:off x="724975" y="1456747"/>
            <a:ext cx="7609800" cy="26013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255" name="Google Shape;1255;p88"/>
          <p:cNvSpPr txBox="1"/>
          <p:nvPr/>
        </p:nvSpPr>
        <p:spPr>
          <a:xfrm>
            <a:off x="1104925" y="1456757"/>
            <a:ext cx="6756900" cy="26013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$20,000 to $10 million	</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Up to 25 years</a:t>
            </a:r>
            <a:r>
              <a:rPr b="1" lang="en" sz="1135">
                <a:solidFill>
                  <a:srgbClr val="333333"/>
                </a:solidFill>
                <a:highlight>
                  <a:srgbClr val="FCFCFC"/>
                </a:highlight>
                <a:latin typeface="Poppins"/>
                <a:ea typeface="Poppins"/>
                <a:cs typeface="Poppins"/>
                <a:sym typeface="Poppins"/>
              </a:rPr>
              <a:t>	</a:t>
            </a:r>
            <a:endParaRPr b="1"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8% - 20%	</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"Both secured and unsecured loans are available. Secured loans may require collateral such as non-real estate assets. MTB.COM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Collateral requirements vary by loan product and borrower qualifications.</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Some loans may require collateral to secure the funding."</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59" name="Shape 1259"/>
        <p:cNvGrpSpPr/>
        <p:nvPr/>
      </p:nvGrpSpPr>
      <p:grpSpPr>
        <a:xfrm>
          <a:off x="0" y="0"/>
          <a:ext cx="0" cy="0"/>
          <a:chOff x="0" y="0"/>
          <a:chExt cx="0" cy="0"/>
        </a:xfrm>
      </p:grpSpPr>
      <p:sp>
        <p:nvSpPr>
          <p:cNvPr id="1260" name="Google Shape;1260;p89"/>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61" name="Google Shape;1261;p89" title="AdobeStock_270367507.jpeg"/>
          <p:cNvPicPr preferRelativeResize="0"/>
          <p:nvPr/>
        </p:nvPicPr>
        <p:blipFill rotWithShape="1">
          <a:blip r:embed="rId3">
            <a:alphaModFix amt="70000"/>
          </a:blip>
          <a:srcRect b="28764" l="0" r="0" t="28760"/>
          <a:stretch/>
        </p:blipFill>
        <p:spPr>
          <a:xfrm>
            <a:off x="-34050" y="-59025"/>
            <a:ext cx="9218401" cy="2613578"/>
          </a:xfrm>
          <a:prstGeom prst="rect">
            <a:avLst/>
          </a:prstGeom>
          <a:noFill/>
          <a:ln>
            <a:noFill/>
          </a:ln>
        </p:spPr>
      </p:pic>
      <p:sp>
        <p:nvSpPr>
          <p:cNvPr id="1262" name="Google Shape;1262;p8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63" name="Google Shape;1263;p89"/>
          <p:cNvSpPr/>
          <p:nvPr/>
        </p:nvSpPr>
        <p:spPr>
          <a:xfrm>
            <a:off x="-243525" y="1596325"/>
            <a:ext cx="89019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Credit Union and Bank Signature Loans</a:t>
            </a:r>
            <a:endParaRPr b="1" i="1" sz="3400">
              <a:solidFill>
                <a:srgbClr val="175B8B"/>
              </a:solidFill>
              <a:latin typeface="Poppins"/>
              <a:ea typeface="Poppins"/>
              <a:cs typeface="Poppins"/>
              <a:sym typeface="Poppins"/>
            </a:endParaRPr>
          </a:p>
        </p:txBody>
      </p:sp>
      <p:sp>
        <p:nvSpPr>
          <p:cNvPr id="1264" name="Google Shape;1264;p8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65" name="Google Shape;1265;p8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66" name="Google Shape;1266;p8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267" name="Google Shape;1267;p89"/>
          <p:cNvSpPr txBox="1"/>
          <p:nvPr/>
        </p:nvSpPr>
        <p:spPr>
          <a:xfrm>
            <a:off x="491700" y="3031550"/>
            <a:ext cx="82515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A Signature Loan is an unsecured loan offered by banks and credit unions, where the borrower agrees to repay the loan based solely on their signature (i.e., the promise to repay). Since the loan is unsecured, no collateral is required. These loans are ideal for individuals who need a lump sum of money for personal use, such as debt consolidation, emergency expenses, home improvements, or other personal needs.</a:t>
            </a:r>
            <a:endParaRPr sz="1455">
              <a:solidFill>
                <a:schemeClr val="dk1"/>
              </a:solidFill>
              <a:latin typeface="Poppins"/>
              <a:ea typeface="Poppins"/>
              <a:cs typeface="Poppins"/>
              <a:sym typeface="Poppins"/>
            </a:endParaRPr>
          </a:p>
        </p:txBody>
      </p:sp>
      <p:sp>
        <p:nvSpPr>
          <p:cNvPr id="1268" name="Google Shape;1268;p8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69" name="Google Shape;1269;p8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73" name="Shape 1273"/>
        <p:cNvGrpSpPr/>
        <p:nvPr/>
      </p:nvGrpSpPr>
      <p:grpSpPr>
        <a:xfrm>
          <a:off x="0" y="0"/>
          <a:ext cx="0" cy="0"/>
          <a:chOff x="0" y="0"/>
          <a:chExt cx="0" cy="0"/>
        </a:xfrm>
      </p:grpSpPr>
      <p:sp>
        <p:nvSpPr>
          <p:cNvPr id="1274" name="Google Shape;1274;p90"/>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75" name="Google Shape;1275;p90" title="AdobeStock_270367507.jpeg"/>
          <p:cNvPicPr preferRelativeResize="0"/>
          <p:nvPr/>
        </p:nvPicPr>
        <p:blipFill rotWithShape="1">
          <a:blip r:embed="rId3">
            <a:alphaModFix amt="70000"/>
          </a:blip>
          <a:srcRect b="28764" l="0" r="0" t="28760"/>
          <a:stretch/>
        </p:blipFill>
        <p:spPr>
          <a:xfrm>
            <a:off x="-34050" y="-59025"/>
            <a:ext cx="9218401" cy="2613578"/>
          </a:xfrm>
          <a:prstGeom prst="rect">
            <a:avLst/>
          </a:prstGeom>
          <a:noFill/>
          <a:ln>
            <a:noFill/>
          </a:ln>
        </p:spPr>
      </p:pic>
      <p:sp>
        <p:nvSpPr>
          <p:cNvPr id="1276" name="Google Shape;1276;p9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77" name="Google Shape;1277;p9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78" name="Google Shape;1278;p9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79" name="Google Shape;1279;p90"/>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280" name="Google Shape;1280;p9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81" name="Google Shape;1281;p9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282" name="Google Shape;1282;p9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283" name="Google Shape;1283;p90"/>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$1,000 - $50,000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1 - 5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6.50% - 24.99%</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 (unsecured loan)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287" name="Shape 1287"/>
        <p:cNvGrpSpPr/>
        <p:nvPr/>
      </p:nvGrpSpPr>
      <p:grpSpPr>
        <a:xfrm>
          <a:off x="0" y="0"/>
          <a:ext cx="0" cy="0"/>
          <a:chOff x="0" y="0"/>
          <a:chExt cx="0" cy="0"/>
        </a:xfrm>
      </p:grpSpPr>
      <p:sp>
        <p:nvSpPr>
          <p:cNvPr id="1288" name="Google Shape;1288;p91"/>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289" name="Google Shape;1289;p91" title="AdobeStock_332552710.jpeg"/>
          <p:cNvPicPr preferRelativeResize="0"/>
          <p:nvPr/>
        </p:nvPicPr>
        <p:blipFill rotWithShape="1">
          <a:blip r:embed="rId3">
            <a:alphaModFix amt="70000"/>
          </a:blip>
          <a:srcRect b="20751" l="0" r="0" t="28845"/>
          <a:stretch/>
        </p:blipFill>
        <p:spPr>
          <a:xfrm>
            <a:off x="-34050" y="-59025"/>
            <a:ext cx="9218401" cy="2613577"/>
          </a:xfrm>
          <a:prstGeom prst="rect">
            <a:avLst/>
          </a:prstGeom>
          <a:noFill/>
          <a:ln>
            <a:noFill/>
          </a:ln>
        </p:spPr>
      </p:pic>
      <p:sp>
        <p:nvSpPr>
          <p:cNvPr id="1290" name="Google Shape;1290;p9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91" name="Google Shape;1291;p91"/>
          <p:cNvSpPr/>
          <p:nvPr/>
        </p:nvSpPr>
        <p:spPr>
          <a:xfrm>
            <a:off x="-243525" y="1824925"/>
            <a:ext cx="51837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Revenue Lending</a:t>
            </a:r>
            <a:endParaRPr b="1" sz="3400">
              <a:solidFill>
                <a:srgbClr val="175B8B"/>
              </a:solidFill>
              <a:latin typeface="Poppins"/>
              <a:ea typeface="Poppins"/>
              <a:cs typeface="Poppins"/>
              <a:sym typeface="Poppins"/>
            </a:endParaRPr>
          </a:p>
        </p:txBody>
      </p:sp>
      <p:sp>
        <p:nvSpPr>
          <p:cNvPr id="1292" name="Google Shape;1292;p9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293" name="Google Shape;1293;p9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294" name="Google Shape;1294;p9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295" name="Google Shape;1295;p91"/>
          <p:cNvSpPr txBox="1"/>
          <p:nvPr/>
        </p:nvSpPr>
        <p:spPr>
          <a:xfrm>
            <a:off x="491700" y="32601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Revenue Lending is a financing option for businesses that want to borrow money based on their monthly revenue, rather than their credit score or traditional collateral. It’s ideal for companies with consistent cash flow but less-than-ideal credit scores. The loan is repaid through a percentage of daily revenue.</a:t>
            </a:r>
            <a:endParaRPr sz="1455">
              <a:solidFill>
                <a:schemeClr val="dk1"/>
              </a:solidFill>
              <a:latin typeface="Poppins"/>
              <a:ea typeface="Poppins"/>
              <a:cs typeface="Poppins"/>
              <a:sym typeface="Poppins"/>
            </a:endParaRPr>
          </a:p>
        </p:txBody>
      </p:sp>
      <p:sp>
        <p:nvSpPr>
          <p:cNvPr id="1296" name="Google Shape;1296;p9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297" name="Google Shape;1297;p9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01" name="Shape 1301"/>
        <p:cNvGrpSpPr/>
        <p:nvPr/>
      </p:nvGrpSpPr>
      <p:grpSpPr>
        <a:xfrm>
          <a:off x="0" y="0"/>
          <a:ext cx="0" cy="0"/>
          <a:chOff x="0" y="0"/>
          <a:chExt cx="0" cy="0"/>
        </a:xfrm>
      </p:grpSpPr>
      <p:sp>
        <p:nvSpPr>
          <p:cNvPr id="1302" name="Google Shape;1302;p92"/>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03" name="Google Shape;1303;p92" title="AdobeStock_332552710.jpeg"/>
          <p:cNvPicPr preferRelativeResize="0"/>
          <p:nvPr/>
        </p:nvPicPr>
        <p:blipFill rotWithShape="1">
          <a:blip r:embed="rId3">
            <a:alphaModFix amt="70000"/>
          </a:blip>
          <a:srcRect b="20751" l="0" r="0" t="28845"/>
          <a:stretch/>
        </p:blipFill>
        <p:spPr>
          <a:xfrm>
            <a:off x="-34050" y="-59025"/>
            <a:ext cx="9218401" cy="2613577"/>
          </a:xfrm>
          <a:prstGeom prst="rect">
            <a:avLst/>
          </a:prstGeom>
          <a:noFill/>
          <a:ln>
            <a:noFill/>
          </a:ln>
        </p:spPr>
      </p:pic>
      <p:sp>
        <p:nvSpPr>
          <p:cNvPr id="1304" name="Google Shape;1304;p9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05" name="Google Shape;1305;p9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06" name="Google Shape;1306;p9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07" name="Google Shape;1307;p92"/>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308" name="Google Shape;1308;p9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09" name="Google Shape;1309;p9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310" name="Google Shape;1310;p92"/>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311" name="Google Shape;1311;p92"/>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5000 -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3-36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1.09% - 1.55%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500+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15" name="Shape 1315"/>
        <p:cNvGrpSpPr/>
        <p:nvPr/>
      </p:nvGrpSpPr>
      <p:grpSpPr>
        <a:xfrm>
          <a:off x="0" y="0"/>
          <a:ext cx="0" cy="0"/>
          <a:chOff x="0" y="0"/>
          <a:chExt cx="0" cy="0"/>
        </a:xfrm>
      </p:grpSpPr>
      <p:sp>
        <p:nvSpPr>
          <p:cNvPr id="1316" name="Google Shape;1316;p93"/>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17" name="Google Shape;1317;p93" title="AdobeStock_1036359548.jpeg"/>
          <p:cNvPicPr preferRelativeResize="0"/>
          <p:nvPr/>
        </p:nvPicPr>
        <p:blipFill rotWithShape="1">
          <a:blip r:embed="rId3">
            <a:alphaModFix amt="70000"/>
          </a:blip>
          <a:srcRect b="14377" l="0" r="0" t="14377"/>
          <a:stretch/>
        </p:blipFill>
        <p:spPr>
          <a:xfrm>
            <a:off x="-34050" y="-59025"/>
            <a:ext cx="9218401" cy="2613577"/>
          </a:xfrm>
          <a:prstGeom prst="rect">
            <a:avLst/>
          </a:prstGeom>
          <a:noFill/>
          <a:ln>
            <a:noFill/>
          </a:ln>
        </p:spPr>
      </p:pic>
      <p:sp>
        <p:nvSpPr>
          <p:cNvPr id="1318" name="Google Shape;1318;p9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19" name="Google Shape;1319;p93"/>
          <p:cNvSpPr/>
          <p:nvPr/>
        </p:nvSpPr>
        <p:spPr>
          <a:xfrm>
            <a:off x="-243525" y="1596325"/>
            <a:ext cx="69654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Merchant Cash Advances</a:t>
            </a:r>
            <a:endParaRPr b="1" sz="3400">
              <a:solidFill>
                <a:srgbClr val="175B8B"/>
              </a:solidFill>
              <a:latin typeface="Poppins"/>
              <a:ea typeface="Poppins"/>
              <a:cs typeface="Poppins"/>
              <a:sym typeface="Poppins"/>
            </a:endParaRPr>
          </a:p>
        </p:txBody>
      </p:sp>
      <p:sp>
        <p:nvSpPr>
          <p:cNvPr id="1320" name="Google Shape;1320;p9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21" name="Google Shape;1321;p9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22" name="Google Shape;1322;p9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323" name="Google Shape;1323;p93"/>
          <p:cNvSpPr txBox="1"/>
          <p:nvPr/>
        </p:nvSpPr>
        <p:spPr>
          <a:xfrm>
            <a:off x="491700" y="3031550"/>
            <a:ext cx="82515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Merchant Cash Advances provide businesses with quick access to funds based on their daily credit card sales or revenue. This is not a loan in the traditional sense, but an advance on future sales. Repayment is made through a percentage of the business's daily credit card receipts or revenue. MCAs are ideal for businesses that need fast access to capital and have a steady flow of credit card transaction.</a:t>
            </a:r>
            <a:endParaRPr sz="1455">
              <a:solidFill>
                <a:schemeClr val="dk1"/>
              </a:solidFill>
              <a:latin typeface="Poppins"/>
              <a:ea typeface="Poppins"/>
              <a:cs typeface="Poppins"/>
              <a:sym typeface="Poppins"/>
            </a:endParaRPr>
          </a:p>
        </p:txBody>
      </p:sp>
      <p:sp>
        <p:nvSpPr>
          <p:cNvPr id="1324" name="Google Shape;1324;p9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25" name="Google Shape;1325;p9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29" name="Shape 1329"/>
        <p:cNvGrpSpPr/>
        <p:nvPr/>
      </p:nvGrpSpPr>
      <p:grpSpPr>
        <a:xfrm>
          <a:off x="0" y="0"/>
          <a:ext cx="0" cy="0"/>
          <a:chOff x="0" y="0"/>
          <a:chExt cx="0" cy="0"/>
        </a:xfrm>
      </p:grpSpPr>
      <p:sp>
        <p:nvSpPr>
          <p:cNvPr id="1330" name="Google Shape;1330;p94"/>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31" name="Google Shape;1331;p94" title="AdobeStock_1036359548.jpeg"/>
          <p:cNvPicPr preferRelativeResize="0"/>
          <p:nvPr/>
        </p:nvPicPr>
        <p:blipFill rotWithShape="1">
          <a:blip r:embed="rId3">
            <a:alphaModFix amt="70000"/>
          </a:blip>
          <a:srcRect b="14377" l="0" r="0" t="14377"/>
          <a:stretch/>
        </p:blipFill>
        <p:spPr>
          <a:xfrm>
            <a:off x="-34050" y="-59025"/>
            <a:ext cx="9218401" cy="2613577"/>
          </a:xfrm>
          <a:prstGeom prst="rect">
            <a:avLst/>
          </a:prstGeom>
          <a:noFill/>
          <a:ln>
            <a:noFill/>
          </a:ln>
        </p:spPr>
      </p:pic>
      <p:sp>
        <p:nvSpPr>
          <p:cNvPr id="1332" name="Google Shape;1332;p9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33" name="Google Shape;1333;p9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34" name="Google Shape;1334;p9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35" name="Google Shape;1335;p94"/>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336" name="Google Shape;1336;p9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37" name="Google Shape;1337;p9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338" name="Google Shape;1338;p94"/>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339" name="Google Shape;1339;p94"/>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a:t>
            </a:r>
            <a:r>
              <a:rPr lang="en" sz="1135">
                <a:solidFill>
                  <a:srgbClr val="333333"/>
                </a:solidFill>
                <a:highlight>
                  <a:srgbClr val="FCFCFC"/>
                </a:highlight>
                <a:latin typeface="Poppins"/>
                <a:ea typeface="Poppins"/>
                <a:cs typeface="Poppins"/>
                <a:sym typeface="Poppins"/>
              </a:rPr>
              <a:t> 5K-5M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3-36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1.09 to 1.55</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Any credit</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5FB"/>
        </a:solidFill>
      </p:bgPr>
    </p:bg>
    <p:spTree>
      <p:nvGrpSpPr>
        <p:cNvPr id="212" name="Shape 212"/>
        <p:cNvGrpSpPr/>
        <p:nvPr/>
      </p:nvGrpSpPr>
      <p:grpSpPr>
        <a:xfrm>
          <a:off x="0" y="0"/>
          <a:ext cx="0" cy="0"/>
          <a:chOff x="0" y="0"/>
          <a:chExt cx="0" cy="0"/>
        </a:xfrm>
      </p:grpSpPr>
      <p:sp>
        <p:nvSpPr>
          <p:cNvPr id="213" name="Google Shape;213;p14"/>
          <p:cNvSpPr/>
          <p:nvPr/>
        </p:nvSpPr>
        <p:spPr>
          <a:xfrm>
            <a:off x="-469275" y="30492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4" name="Google Shape;214;p14"/>
          <p:cNvSpPr txBox="1"/>
          <p:nvPr>
            <p:ph type="title"/>
          </p:nvPr>
        </p:nvSpPr>
        <p:spPr>
          <a:xfrm>
            <a:off x="505525" y="310175"/>
            <a:ext cx="8153100" cy="792600"/>
          </a:xfrm>
          <a:prstGeom prst="rect">
            <a:avLst/>
          </a:prstGeom>
        </p:spPr>
        <p:txBody>
          <a:bodyPr anchorCtr="0" anchor="t" bIns="0" lIns="0" spcFirstLastPara="1" rIns="0" wrap="square" tIns="0">
            <a:noAutofit/>
          </a:bodyPr>
          <a:lstStyle/>
          <a:p>
            <a:pPr indent="0" lvl="0" marL="0" rtl="0" algn="l">
              <a:spcBef>
                <a:spcPts val="0"/>
              </a:spcBef>
              <a:spcAft>
                <a:spcPts val="0"/>
              </a:spcAft>
              <a:buSzPts val="1100"/>
              <a:buNone/>
            </a:pPr>
            <a:r>
              <a:rPr b="1" lang="en" sz="4500">
                <a:solidFill>
                  <a:srgbClr val="196499"/>
                </a:solidFill>
              </a:rPr>
              <a:t>SME Financing Gap</a:t>
            </a:r>
            <a:endParaRPr b="1" sz="4500">
              <a:solidFill>
                <a:srgbClr val="196499"/>
              </a:solidFill>
            </a:endParaRPr>
          </a:p>
          <a:p>
            <a:pPr indent="0" lvl="0" marL="0" rtl="0" algn="l">
              <a:spcBef>
                <a:spcPts val="0"/>
              </a:spcBef>
              <a:spcAft>
                <a:spcPts val="0"/>
              </a:spcAft>
              <a:buSzPts val="1100"/>
              <a:buNone/>
            </a:pPr>
            <a:r>
              <a:t/>
            </a:r>
            <a:endParaRPr b="1" sz="4500">
              <a:solidFill>
                <a:srgbClr val="196499"/>
              </a:solidFill>
            </a:endParaRPr>
          </a:p>
        </p:txBody>
      </p:sp>
      <p:sp>
        <p:nvSpPr>
          <p:cNvPr id="215" name="Google Shape;215;p14"/>
          <p:cNvSpPr/>
          <p:nvPr/>
        </p:nvSpPr>
        <p:spPr>
          <a:xfrm>
            <a:off x="505531" y="1199040"/>
            <a:ext cx="8153100" cy="26856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216" name="Google Shape;216;p14"/>
          <p:cNvSpPr txBox="1"/>
          <p:nvPr>
            <p:ph idx="4294967295" type="title"/>
          </p:nvPr>
        </p:nvSpPr>
        <p:spPr>
          <a:xfrm>
            <a:off x="505400" y="1194324"/>
            <a:ext cx="8153100" cy="2685600"/>
          </a:xfrm>
          <a:prstGeom prst="rect">
            <a:avLst/>
          </a:prstGeom>
          <a:ln>
            <a:noFill/>
          </a:ln>
        </p:spPr>
        <p:txBody>
          <a:bodyPr anchorCtr="0" anchor="ctr" bIns="91425" lIns="914400" spcFirstLastPara="1" rIns="731500" wrap="square" tIns="91425">
            <a:noAutofit/>
          </a:bodyPr>
          <a:lstStyle/>
          <a:p>
            <a:pPr indent="0" lvl="0" marL="0" rtl="0" algn="ctr">
              <a:spcBef>
                <a:spcPts val="0"/>
              </a:spcBef>
              <a:spcAft>
                <a:spcPts val="0"/>
              </a:spcAft>
              <a:buClr>
                <a:schemeClr val="dk1"/>
              </a:buClr>
              <a:buSzPts val="1100"/>
              <a:buFont typeface="Arial"/>
              <a:buNone/>
            </a:pPr>
            <a:r>
              <a:rPr lang="en" sz="2300">
                <a:latin typeface="Montserrat SemiBold"/>
                <a:ea typeface="Montserrat SemiBold"/>
                <a:cs typeface="Montserrat SemiBold"/>
                <a:sym typeface="Montserrat SemiBold"/>
              </a:rPr>
              <a:t>"In 2019, SMBs were </a:t>
            </a:r>
            <a:r>
              <a:rPr i="1" lang="en" sz="2300" u="sng">
                <a:highlight>
                  <a:srgbClr val="90EE90"/>
                </a:highlight>
                <a:latin typeface="Montserrat SemiBold"/>
                <a:ea typeface="Montserrat SemiBold"/>
                <a:cs typeface="Montserrat SemiBold"/>
                <a:sym typeface="Montserrat SemiBold"/>
              </a:rPr>
              <a:t>unable</a:t>
            </a:r>
            <a:r>
              <a:rPr lang="en" sz="2300">
                <a:latin typeface="Montserrat SemiBold"/>
                <a:ea typeface="Montserrat SemiBold"/>
                <a:cs typeface="Montserrat SemiBold"/>
                <a:sym typeface="Montserrat SemiBold"/>
              </a:rPr>
              <a:t> to secure an estimated </a:t>
            </a:r>
            <a:r>
              <a:rPr lang="en" sz="2300">
                <a:solidFill>
                  <a:srgbClr val="0B5394"/>
                </a:solidFill>
                <a:latin typeface="Montserrat SemiBold"/>
                <a:ea typeface="Montserrat SemiBold"/>
                <a:cs typeface="Montserrat SemiBold"/>
                <a:sym typeface="Montserrat SemiBold"/>
              </a:rPr>
              <a:t>$3.4 trillion</a:t>
            </a:r>
            <a:r>
              <a:rPr lang="en" sz="2300">
                <a:latin typeface="Montserrat SemiBold"/>
                <a:ea typeface="Montserrat SemiBold"/>
                <a:cs typeface="Montserrat SemiBold"/>
                <a:sym typeface="Montserrat SemiBold"/>
              </a:rPr>
              <a:t>.”</a:t>
            </a:r>
            <a:endParaRPr sz="2300">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t/>
            </a:r>
            <a:endParaRPr sz="300">
              <a:latin typeface="Montserrat SemiBold"/>
              <a:ea typeface="Montserrat SemiBold"/>
              <a:cs typeface="Montserrat SemiBold"/>
              <a:sym typeface="Montserrat SemiBold"/>
            </a:endParaRPr>
          </a:p>
          <a:p>
            <a:pPr indent="-368300" lvl="0" marL="457200" rtl="0" algn="ctr">
              <a:spcBef>
                <a:spcPts val="0"/>
              </a:spcBef>
              <a:spcAft>
                <a:spcPts val="0"/>
              </a:spcAft>
              <a:buSzPts val="2200"/>
              <a:buFont typeface="Montserrat SemiBold"/>
              <a:buChar char="-"/>
            </a:pPr>
            <a:r>
              <a:rPr lang="en" sz="2200">
                <a:latin typeface="Montserrat"/>
                <a:ea typeface="Montserrat"/>
                <a:cs typeface="Montserrat"/>
                <a:sym typeface="Montserrat"/>
              </a:rPr>
              <a:t>FICO</a:t>
            </a:r>
            <a:br>
              <a:rPr lang="en" sz="2200">
                <a:latin typeface="Montserrat SemiBold"/>
                <a:ea typeface="Montserrat SemiBold"/>
                <a:cs typeface="Montserrat SemiBold"/>
                <a:sym typeface="Montserrat SemiBold"/>
              </a:rPr>
            </a:br>
            <a:endParaRPr sz="2200">
              <a:latin typeface="Montserrat SemiBold"/>
              <a:ea typeface="Montserrat SemiBold"/>
              <a:cs typeface="Montserrat SemiBold"/>
              <a:sym typeface="Montserrat SemiBold"/>
            </a:endParaRPr>
          </a:p>
          <a:p>
            <a:pPr indent="0" lvl="0" marL="0" rtl="0" algn="ctr">
              <a:spcBef>
                <a:spcPts val="0"/>
              </a:spcBef>
              <a:spcAft>
                <a:spcPts val="0"/>
              </a:spcAft>
              <a:buClr>
                <a:schemeClr val="dk1"/>
              </a:buClr>
              <a:buSzPts val="1100"/>
              <a:buFont typeface="Arial"/>
              <a:buNone/>
            </a:pPr>
            <a:r>
              <a:t/>
            </a:r>
            <a:endParaRPr sz="500">
              <a:latin typeface="Montserrat SemiBold"/>
              <a:ea typeface="Montserrat SemiBold"/>
              <a:cs typeface="Montserrat SemiBold"/>
              <a:sym typeface="Montserrat SemiBold"/>
            </a:endParaRPr>
          </a:p>
          <a:p>
            <a:pPr indent="0" lvl="0" marL="0" rtl="0" algn="ctr">
              <a:spcBef>
                <a:spcPts val="0"/>
              </a:spcBef>
              <a:spcAft>
                <a:spcPts val="0"/>
              </a:spcAft>
              <a:buSzPts val="1100"/>
              <a:buNone/>
            </a:pPr>
            <a:r>
              <a:rPr lang="en" sz="1000">
                <a:latin typeface="Montserrat SemiBold"/>
                <a:ea typeface="Montserrat SemiBold"/>
                <a:cs typeface="Montserrat SemiBold"/>
                <a:sym typeface="Montserrat SemiBold"/>
              </a:rPr>
              <a:t>*This figure has increased post-covid.</a:t>
            </a:r>
            <a:endParaRPr sz="3600">
              <a:solidFill>
                <a:srgbClr val="000000"/>
              </a:solidFill>
            </a:endParaRPr>
          </a:p>
        </p:txBody>
      </p:sp>
      <p:sp>
        <p:nvSpPr>
          <p:cNvPr id="217" name="Google Shape;217;p1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218" name="Google Shape;218;p14"/>
          <p:cNvPicPr preferRelativeResize="0"/>
          <p:nvPr/>
        </p:nvPicPr>
        <p:blipFill rotWithShape="1">
          <a:blip r:embed="rId3">
            <a:alphaModFix/>
          </a:blip>
          <a:srcRect b="0" l="0" r="0" t="0"/>
          <a:stretch/>
        </p:blipFill>
        <p:spPr>
          <a:xfrm>
            <a:off x="7181420" y="4750538"/>
            <a:ext cx="1477106" cy="257179"/>
          </a:xfrm>
          <a:prstGeom prst="rect">
            <a:avLst/>
          </a:prstGeom>
          <a:noFill/>
          <a:ln>
            <a:noFill/>
          </a:ln>
        </p:spPr>
      </p:pic>
      <p:sp>
        <p:nvSpPr>
          <p:cNvPr id="219" name="Google Shape;219;p1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©️2024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220" name="Google Shape;220;p14"/>
          <p:cNvSpPr txBox="1"/>
          <p:nvPr/>
        </p:nvSpPr>
        <p:spPr>
          <a:xfrm>
            <a:off x="505525" y="4088063"/>
            <a:ext cx="6477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dk1"/>
                </a:solidFill>
                <a:latin typeface="Montserrat"/>
                <a:ea typeface="Montserrat"/>
                <a:cs typeface="Montserrat"/>
                <a:sym typeface="Montserrat"/>
              </a:rPr>
              <a:t>Source:</a:t>
            </a:r>
            <a:r>
              <a:rPr lang="en" sz="900">
                <a:solidFill>
                  <a:schemeClr val="dk1"/>
                </a:solidFill>
                <a:latin typeface="Montserrat"/>
                <a:ea typeface="Montserrat"/>
                <a:cs typeface="Montserrat"/>
                <a:sym typeface="Montserrat"/>
              </a:rPr>
              <a:t> https://www.fico.com/blogs/filling-us34-trillion-sme-funding-gap</a:t>
            </a:r>
            <a:endParaRPr sz="900">
              <a:solidFill>
                <a:schemeClr val="dk2"/>
              </a:solidFill>
              <a:latin typeface="Montserrat"/>
              <a:ea typeface="Montserrat"/>
              <a:cs typeface="Montserrat"/>
              <a:sym typeface="Montserrat"/>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43" name="Shape 1343"/>
        <p:cNvGrpSpPr/>
        <p:nvPr/>
      </p:nvGrpSpPr>
      <p:grpSpPr>
        <a:xfrm>
          <a:off x="0" y="0"/>
          <a:ext cx="0" cy="0"/>
          <a:chOff x="0" y="0"/>
          <a:chExt cx="0" cy="0"/>
        </a:xfrm>
      </p:grpSpPr>
      <p:sp>
        <p:nvSpPr>
          <p:cNvPr id="1344" name="Google Shape;1344;p95"/>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45" name="Google Shape;1345;p95" title="AdobeStock_336397740.jpeg"/>
          <p:cNvPicPr preferRelativeResize="0"/>
          <p:nvPr/>
        </p:nvPicPr>
        <p:blipFill rotWithShape="1">
          <a:blip r:embed="rId3">
            <a:alphaModFix amt="70000"/>
          </a:blip>
          <a:srcRect b="19293" l="0" r="0" t="38200"/>
          <a:stretch/>
        </p:blipFill>
        <p:spPr>
          <a:xfrm>
            <a:off x="-34050" y="-59025"/>
            <a:ext cx="9218401" cy="2613578"/>
          </a:xfrm>
          <a:prstGeom prst="rect">
            <a:avLst/>
          </a:prstGeom>
          <a:noFill/>
          <a:ln>
            <a:noFill/>
          </a:ln>
        </p:spPr>
      </p:pic>
      <p:sp>
        <p:nvSpPr>
          <p:cNvPr id="1346" name="Google Shape;1346;p95"/>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47" name="Google Shape;1347;p95"/>
          <p:cNvSpPr/>
          <p:nvPr/>
        </p:nvSpPr>
        <p:spPr>
          <a:xfrm>
            <a:off x="-243525" y="1596325"/>
            <a:ext cx="66690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Business Lines of Credit</a:t>
            </a:r>
            <a:endParaRPr b="1" sz="3400">
              <a:solidFill>
                <a:srgbClr val="175B8B"/>
              </a:solidFill>
              <a:latin typeface="Poppins"/>
              <a:ea typeface="Poppins"/>
              <a:cs typeface="Poppins"/>
              <a:sym typeface="Poppins"/>
            </a:endParaRPr>
          </a:p>
        </p:txBody>
      </p:sp>
      <p:sp>
        <p:nvSpPr>
          <p:cNvPr id="1348" name="Google Shape;1348;p95"/>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49" name="Google Shape;1349;p95"/>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50" name="Google Shape;1350;p95"/>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351" name="Google Shape;1351;p95"/>
          <p:cNvSpPr txBox="1"/>
          <p:nvPr/>
        </p:nvSpPr>
        <p:spPr>
          <a:xfrm>
            <a:off x="491700" y="3031550"/>
            <a:ext cx="82515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A Business Line of Credit (LOC) provides a flexible financing option that allows businesses to access funds up to a certain credit limit. Unlike a traditional loan, businesses only pay interest on the amount they borrow, rather than the full credit limit. This revolving credit facility helps businesses manage cash flow gaps, finance short-term needs, and cover unexpected expenses.</a:t>
            </a:r>
            <a:endParaRPr sz="1455">
              <a:solidFill>
                <a:schemeClr val="dk1"/>
              </a:solidFill>
              <a:latin typeface="Poppins"/>
              <a:ea typeface="Poppins"/>
              <a:cs typeface="Poppins"/>
              <a:sym typeface="Poppins"/>
            </a:endParaRPr>
          </a:p>
        </p:txBody>
      </p:sp>
      <p:sp>
        <p:nvSpPr>
          <p:cNvPr id="1352" name="Google Shape;1352;p95"/>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53" name="Google Shape;1353;p95"/>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57" name="Shape 1357"/>
        <p:cNvGrpSpPr/>
        <p:nvPr/>
      </p:nvGrpSpPr>
      <p:grpSpPr>
        <a:xfrm>
          <a:off x="0" y="0"/>
          <a:ext cx="0" cy="0"/>
          <a:chOff x="0" y="0"/>
          <a:chExt cx="0" cy="0"/>
        </a:xfrm>
      </p:grpSpPr>
      <p:sp>
        <p:nvSpPr>
          <p:cNvPr id="1358" name="Google Shape;1358;p96"/>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59" name="Google Shape;1359;p96" title="AdobeStock_336397740.jpeg"/>
          <p:cNvPicPr preferRelativeResize="0"/>
          <p:nvPr/>
        </p:nvPicPr>
        <p:blipFill rotWithShape="1">
          <a:blip r:embed="rId3">
            <a:alphaModFix amt="70000"/>
          </a:blip>
          <a:srcRect b="19293" l="0" r="0" t="38200"/>
          <a:stretch/>
        </p:blipFill>
        <p:spPr>
          <a:xfrm>
            <a:off x="-34050" y="-59025"/>
            <a:ext cx="9218401" cy="2613578"/>
          </a:xfrm>
          <a:prstGeom prst="rect">
            <a:avLst/>
          </a:prstGeom>
          <a:noFill/>
          <a:ln>
            <a:noFill/>
          </a:ln>
        </p:spPr>
      </p:pic>
      <p:sp>
        <p:nvSpPr>
          <p:cNvPr id="1360" name="Google Shape;1360;p96"/>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61" name="Google Shape;1361;p96"/>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62" name="Google Shape;1362;p96"/>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63" name="Google Shape;1363;p96"/>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364" name="Google Shape;1364;p96"/>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65" name="Google Shape;1365;p96"/>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366" name="Google Shape;1366;p96"/>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367" name="Google Shape;1367;p96"/>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$100,000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6-12 months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10% - 78%</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None</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71" name="Shape 1371"/>
        <p:cNvGrpSpPr/>
        <p:nvPr/>
      </p:nvGrpSpPr>
      <p:grpSpPr>
        <a:xfrm>
          <a:off x="0" y="0"/>
          <a:ext cx="0" cy="0"/>
          <a:chOff x="0" y="0"/>
          <a:chExt cx="0" cy="0"/>
        </a:xfrm>
      </p:grpSpPr>
      <p:sp>
        <p:nvSpPr>
          <p:cNvPr id="1372" name="Google Shape;1372;p97"/>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73" name="Google Shape;1373;p97" title="AdobeStock_509278980.jpeg"/>
          <p:cNvPicPr preferRelativeResize="0"/>
          <p:nvPr/>
        </p:nvPicPr>
        <p:blipFill rotWithShape="1">
          <a:blip r:embed="rId3">
            <a:alphaModFix amt="70000"/>
          </a:blip>
          <a:srcRect b="28730" l="0" r="0" t="28730"/>
          <a:stretch/>
        </p:blipFill>
        <p:spPr>
          <a:xfrm>
            <a:off x="-34050" y="-59025"/>
            <a:ext cx="9218401" cy="2613579"/>
          </a:xfrm>
          <a:prstGeom prst="rect">
            <a:avLst/>
          </a:prstGeom>
          <a:noFill/>
          <a:ln>
            <a:noFill/>
          </a:ln>
        </p:spPr>
      </p:pic>
      <p:sp>
        <p:nvSpPr>
          <p:cNvPr id="1374" name="Google Shape;1374;p97"/>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75" name="Google Shape;1375;p97"/>
          <p:cNvSpPr/>
          <p:nvPr/>
        </p:nvSpPr>
        <p:spPr>
          <a:xfrm>
            <a:off x="-243525" y="1824925"/>
            <a:ext cx="51513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Invoice Factoring</a:t>
            </a:r>
            <a:endParaRPr b="1" sz="3400">
              <a:solidFill>
                <a:srgbClr val="175B8B"/>
              </a:solidFill>
              <a:latin typeface="Poppins"/>
              <a:ea typeface="Poppins"/>
              <a:cs typeface="Poppins"/>
              <a:sym typeface="Poppins"/>
            </a:endParaRPr>
          </a:p>
        </p:txBody>
      </p:sp>
      <p:sp>
        <p:nvSpPr>
          <p:cNvPr id="1376" name="Google Shape;1376;p97"/>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77" name="Google Shape;1377;p97"/>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78" name="Google Shape;1378;p97"/>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379" name="Google Shape;1379;p97"/>
          <p:cNvSpPr txBox="1"/>
          <p:nvPr/>
        </p:nvSpPr>
        <p:spPr>
          <a:xfrm>
            <a:off x="491700" y="32601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Invoice Factoring allows businesses to sell their outstanding invoices to a lender or factoring company in exchange for immediate funding. This provides businesses with quick access to capital, helping them manage cash flow while waiting for customer payments.</a:t>
            </a:r>
            <a:endParaRPr sz="1455">
              <a:solidFill>
                <a:schemeClr val="dk1"/>
              </a:solidFill>
              <a:latin typeface="Poppins"/>
              <a:ea typeface="Poppins"/>
              <a:cs typeface="Poppins"/>
              <a:sym typeface="Poppins"/>
            </a:endParaRPr>
          </a:p>
        </p:txBody>
      </p:sp>
      <p:sp>
        <p:nvSpPr>
          <p:cNvPr id="1380" name="Google Shape;1380;p97"/>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81" name="Google Shape;1381;p97"/>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85" name="Shape 1385"/>
        <p:cNvGrpSpPr/>
        <p:nvPr/>
      </p:nvGrpSpPr>
      <p:grpSpPr>
        <a:xfrm>
          <a:off x="0" y="0"/>
          <a:ext cx="0" cy="0"/>
          <a:chOff x="0" y="0"/>
          <a:chExt cx="0" cy="0"/>
        </a:xfrm>
      </p:grpSpPr>
      <p:sp>
        <p:nvSpPr>
          <p:cNvPr id="1386" name="Google Shape;1386;p98"/>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387" name="Google Shape;1387;p98" title="AdobeStock_509278980.jpeg"/>
          <p:cNvPicPr preferRelativeResize="0"/>
          <p:nvPr/>
        </p:nvPicPr>
        <p:blipFill rotWithShape="1">
          <a:blip r:embed="rId3">
            <a:alphaModFix amt="70000"/>
          </a:blip>
          <a:srcRect b="28730" l="0" r="0" t="28730"/>
          <a:stretch/>
        </p:blipFill>
        <p:spPr>
          <a:xfrm>
            <a:off x="-34050" y="-59025"/>
            <a:ext cx="9218401" cy="2613579"/>
          </a:xfrm>
          <a:prstGeom prst="rect">
            <a:avLst/>
          </a:prstGeom>
          <a:noFill/>
          <a:ln>
            <a:noFill/>
          </a:ln>
        </p:spPr>
      </p:pic>
      <p:sp>
        <p:nvSpPr>
          <p:cNvPr id="1388" name="Google Shape;1388;p98"/>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89" name="Google Shape;1389;p98"/>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390" name="Google Shape;1390;p98"/>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391" name="Google Shape;1391;p98"/>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392" name="Google Shape;1392;p98"/>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393" name="Google Shape;1393;p98"/>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394" name="Google Shape;1394;p98"/>
          <p:cNvSpPr/>
          <p:nvPr/>
        </p:nvSpPr>
        <p:spPr>
          <a:xfrm>
            <a:off x="724975" y="954249"/>
            <a:ext cx="7609800" cy="31377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395" name="Google Shape;1395;p98"/>
          <p:cNvSpPr txBox="1"/>
          <p:nvPr/>
        </p:nvSpPr>
        <p:spPr>
          <a:xfrm>
            <a:off x="1104925" y="954261"/>
            <a:ext cx="6756900" cy="31377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$20,000 to $5M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 to 24 weeks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1%-4%</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"The factored invoices themselves serve as collateral. BLUEVINE.COM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Fundbox's advances are secured by your outstanding invoices. FUNDBOX.COM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factored invoices themselves serve as collateral for the funding provided. ECAPITAL.COM"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“The factored invoices themselves serve as collateral for the funding provided."</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530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399" name="Shape 1399"/>
        <p:cNvGrpSpPr/>
        <p:nvPr/>
      </p:nvGrpSpPr>
      <p:grpSpPr>
        <a:xfrm>
          <a:off x="0" y="0"/>
          <a:ext cx="0" cy="0"/>
          <a:chOff x="0" y="0"/>
          <a:chExt cx="0" cy="0"/>
        </a:xfrm>
      </p:grpSpPr>
      <p:sp>
        <p:nvSpPr>
          <p:cNvPr id="1400" name="Google Shape;1400;p99"/>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01" name="Google Shape;1401;p99" title="AdobeStock_312848390.jpeg"/>
          <p:cNvPicPr preferRelativeResize="0"/>
          <p:nvPr/>
        </p:nvPicPr>
        <p:blipFill rotWithShape="1">
          <a:blip r:embed="rId3">
            <a:alphaModFix amt="70000"/>
          </a:blip>
          <a:srcRect b="39742" l="0" r="0" t="9853"/>
          <a:stretch/>
        </p:blipFill>
        <p:spPr>
          <a:xfrm>
            <a:off x="-34050" y="-59025"/>
            <a:ext cx="9218401" cy="2613580"/>
          </a:xfrm>
          <a:prstGeom prst="rect">
            <a:avLst/>
          </a:prstGeom>
          <a:noFill/>
          <a:ln>
            <a:noFill/>
          </a:ln>
        </p:spPr>
      </p:pic>
      <p:sp>
        <p:nvSpPr>
          <p:cNvPr id="1402" name="Google Shape;1402;p99"/>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03" name="Google Shape;1403;p99"/>
          <p:cNvSpPr/>
          <p:nvPr/>
        </p:nvSpPr>
        <p:spPr>
          <a:xfrm>
            <a:off x="-243525" y="1824925"/>
            <a:ext cx="51513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SBA Loans</a:t>
            </a:r>
            <a:endParaRPr b="1" sz="3400">
              <a:solidFill>
                <a:srgbClr val="175B8B"/>
              </a:solidFill>
              <a:latin typeface="Poppins"/>
              <a:ea typeface="Poppins"/>
              <a:cs typeface="Poppins"/>
              <a:sym typeface="Poppins"/>
            </a:endParaRPr>
          </a:p>
        </p:txBody>
      </p:sp>
      <p:sp>
        <p:nvSpPr>
          <p:cNvPr id="1404" name="Google Shape;1404;p99"/>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05" name="Google Shape;1405;p99"/>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06" name="Google Shape;1406;p99"/>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407" name="Google Shape;1407;p99"/>
          <p:cNvSpPr txBox="1"/>
          <p:nvPr/>
        </p:nvSpPr>
        <p:spPr>
          <a:xfrm>
            <a:off x="491700" y="32601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SBA Loans are government-backed loans designed to help small businesses secure funding with favorable terms. These loans provide capital for business growth, working capital, and other financial needs while offering lower down payments and longer repayment periods compared to traditional loans.</a:t>
            </a:r>
            <a:endParaRPr sz="1455">
              <a:solidFill>
                <a:schemeClr val="dk1"/>
              </a:solidFill>
              <a:latin typeface="Poppins"/>
              <a:ea typeface="Poppins"/>
              <a:cs typeface="Poppins"/>
              <a:sym typeface="Poppins"/>
            </a:endParaRPr>
          </a:p>
        </p:txBody>
      </p:sp>
      <p:sp>
        <p:nvSpPr>
          <p:cNvPr id="1408" name="Google Shape;1408;p99"/>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09" name="Google Shape;1409;p99"/>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13" name="Shape 1413"/>
        <p:cNvGrpSpPr/>
        <p:nvPr/>
      </p:nvGrpSpPr>
      <p:grpSpPr>
        <a:xfrm>
          <a:off x="0" y="0"/>
          <a:ext cx="0" cy="0"/>
          <a:chOff x="0" y="0"/>
          <a:chExt cx="0" cy="0"/>
        </a:xfrm>
      </p:grpSpPr>
      <p:sp>
        <p:nvSpPr>
          <p:cNvPr id="1414" name="Google Shape;1414;p100"/>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15" name="Google Shape;1415;p100" title="AdobeStock_312848390.jpeg"/>
          <p:cNvPicPr preferRelativeResize="0"/>
          <p:nvPr/>
        </p:nvPicPr>
        <p:blipFill rotWithShape="1">
          <a:blip r:embed="rId3">
            <a:alphaModFix amt="70000"/>
          </a:blip>
          <a:srcRect b="39742" l="0" r="0" t="9853"/>
          <a:stretch/>
        </p:blipFill>
        <p:spPr>
          <a:xfrm>
            <a:off x="-34050" y="-59025"/>
            <a:ext cx="9218401" cy="2613580"/>
          </a:xfrm>
          <a:prstGeom prst="rect">
            <a:avLst/>
          </a:prstGeom>
          <a:noFill/>
          <a:ln>
            <a:noFill/>
          </a:ln>
        </p:spPr>
      </p:pic>
      <p:sp>
        <p:nvSpPr>
          <p:cNvPr id="1416" name="Google Shape;1416;p100"/>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17" name="Google Shape;1417;p100"/>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18" name="Google Shape;1418;p100"/>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19" name="Google Shape;1419;p100"/>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420" name="Google Shape;1420;p100"/>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21" name="Google Shape;1421;p100"/>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422" name="Google Shape;1422;p100"/>
          <p:cNvSpPr/>
          <p:nvPr/>
        </p:nvSpPr>
        <p:spPr>
          <a:xfrm>
            <a:off x="724975" y="1503988"/>
            <a:ext cx="7609800" cy="20595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423" name="Google Shape;1423;p100"/>
          <p:cNvSpPr txBox="1"/>
          <p:nvPr/>
        </p:nvSpPr>
        <p:spPr>
          <a:xfrm>
            <a:off x="1104925" y="1504000"/>
            <a:ext cx="6849900" cy="20595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a:t>
            </a:r>
            <a:r>
              <a:rPr lang="en" sz="1135">
                <a:solidFill>
                  <a:srgbClr val="333333"/>
                </a:solidFill>
                <a:highlight>
                  <a:srgbClr val="FCFCFC"/>
                </a:highlight>
                <a:latin typeface="Poppins"/>
                <a:ea typeface="Poppins"/>
                <a:cs typeface="Poppins"/>
                <a:sym typeface="Poppins"/>
              </a:rPr>
              <a:t> 10 years to 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5% - 10%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Loans over $350,000 generally require collateral.</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27" name="Shape 1427"/>
        <p:cNvGrpSpPr/>
        <p:nvPr/>
      </p:nvGrpSpPr>
      <p:grpSpPr>
        <a:xfrm>
          <a:off x="0" y="0"/>
          <a:ext cx="0" cy="0"/>
          <a:chOff x="0" y="0"/>
          <a:chExt cx="0" cy="0"/>
        </a:xfrm>
      </p:grpSpPr>
      <p:sp>
        <p:nvSpPr>
          <p:cNvPr id="1428" name="Google Shape;1428;p101"/>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29" name="Google Shape;1429;p101" title="AdobeStock_108916211.jpeg"/>
          <p:cNvPicPr preferRelativeResize="0"/>
          <p:nvPr/>
        </p:nvPicPr>
        <p:blipFill rotWithShape="1">
          <a:blip r:embed="rId3">
            <a:alphaModFix amt="70000"/>
          </a:blip>
          <a:srcRect b="22323" l="0" r="0" t="22323"/>
          <a:stretch/>
        </p:blipFill>
        <p:spPr>
          <a:xfrm>
            <a:off x="-34050" y="-59025"/>
            <a:ext cx="9218401" cy="2613581"/>
          </a:xfrm>
          <a:prstGeom prst="rect">
            <a:avLst/>
          </a:prstGeom>
          <a:noFill/>
          <a:ln>
            <a:noFill/>
          </a:ln>
        </p:spPr>
      </p:pic>
      <p:sp>
        <p:nvSpPr>
          <p:cNvPr id="1430" name="Google Shape;1430;p101"/>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31" name="Google Shape;1431;p101"/>
          <p:cNvSpPr/>
          <p:nvPr/>
        </p:nvSpPr>
        <p:spPr>
          <a:xfrm>
            <a:off x="-243525" y="1672525"/>
            <a:ext cx="51513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lang="en" sz="3400">
                <a:solidFill>
                  <a:srgbClr val="175B8B"/>
                </a:solidFill>
                <a:latin typeface="Poppins"/>
                <a:ea typeface="Poppins"/>
                <a:cs typeface="Poppins"/>
                <a:sym typeface="Poppins"/>
              </a:rPr>
              <a:t>SBA Credit Lines</a:t>
            </a:r>
            <a:endParaRPr b="1" sz="3400">
              <a:solidFill>
                <a:srgbClr val="175B8B"/>
              </a:solidFill>
              <a:latin typeface="Poppins"/>
              <a:ea typeface="Poppins"/>
              <a:cs typeface="Poppins"/>
              <a:sym typeface="Poppins"/>
            </a:endParaRPr>
          </a:p>
        </p:txBody>
      </p:sp>
      <p:sp>
        <p:nvSpPr>
          <p:cNvPr id="1432" name="Google Shape;1432;p101"/>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33" name="Google Shape;1433;p101"/>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34" name="Google Shape;1434;p101"/>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435" name="Google Shape;1435;p101"/>
          <p:cNvSpPr txBox="1"/>
          <p:nvPr/>
        </p:nvSpPr>
        <p:spPr>
          <a:xfrm>
            <a:off x="491700" y="3107750"/>
            <a:ext cx="8251500" cy="14394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SBA Credit Lines provide businesses with flexible access to working capital. These lines of credit are supported by the SBA (Small Business Administration), which helps reduce the risk for lenders, offering competitive rates and longer repayment terms for qualified businesses. Funds can be used for various purposes, including inventory, accounts receivable, and general working capital.</a:t>
            </a:r>
            <a:endParaRPr sz="1455">
              <a:solidFill>
                <a:schemeClr val="dk1"/>
              </a:solidFill>
              <a:latin typeface="Poppins"/>
              <a:ea typeface="Poppins"/>
              <a:cs typeface="Poppins"/>
              <a:sym typeface="Poppins"/>
            </a:endParaRPr>
          </a:p>
        </p:txBody>
      </p:sp>
      <p:sp>
        <p:nvSpPr>
          <p:cNvPr id="1436" name="Google Shape;1436;p101"/>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37" name="Google Shape;1437;p101"/>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41" name="Shape 1441"/>
        <p:cNvGrpSpPr/>
        <p:nvPr/>
      </p:nvGrpSpPr>
      <p:grpSpPr>
        <a:xfrm>
          <a:off x="0" y="0"/>
          <a:ext cx="0" cy="0"/>
          <a:chOff x="0" y="0"/>
          <a:chExt cx="0" cy="0"/>
        </a:xfrm>
      </p:grpSpPr>
      <p:sp>
        <p:nvSpPr>
          <p:cNvPr id="1442" name="Google Shape;1442;p102"/>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43" name="Google Shape;1443;p102" title="AdobeStock_108916211.jpeg"/>
          <p:cNvPicPr preferRelativeResize="0"/>
          <p:nvPr/>
        </p:nvPicPr>
        <p:blipFill rotWithShape="1">
          <a:blip r:embed="rId3">
            <a:alphaModFix amt="70000"/>
          </a:blip>
          <a:srcRect b="22323" l="0" r="0" t="22323"/>
          <a:stretch/>
        </p:blipFill>
        <p:spPr>
          <a:xfrm>
            <a:off x="-34050" y="-59025"/>
            <a:ext cx="9218401" cy="2613581"/>
          </a:xfrm>
          <a:prstGeom prst="rect">
            <a:avLst/>
          </a:prstGeom>
          <a:noFill/>
          <a:ln>
            <a:noFill/>
          </a:ln>
        </p:spPr>
      </p:pic>
      <p:sp>
        <p:nvSpPr>
          <p:cNvPr id="1444" name="Google Shape;1444;p102"/>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45" name="Google Shape;1445;p102"/>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46" name="Google Shape;1446;p102"/>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47" name="Google Shape;1447;p102"/>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448" name="Google Shape;1448;p102"/>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49" name="Google Shape;1449;p102"/>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450" name="Google Shape;1450;p102"/>
          <p:cNvSpPr/>
          <p:nvPr/>
        </p:nvSpPr>
        <p:spPr>
          <a:xfrm>
            <a:off x="724975" y="462950"/>
            <a:ext cx="7609800" cy="38391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451" name="Google Shape;1451;p102"/>
          <p:cNvSpPr txBox="1"/>
          <p:nvPr/>
        </p:nvSpPr>
        <p:spPr>
          <a:xfrm>
            <a:off x="1104925" y="462966"/>
            <a:ext cx="6756900" cy="38391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Up to $5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12 months to 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a:t>
            </a:r>
            <a:r>
              <a:rPr lang="en" sz="1135">
                <a:solidFill>
                  <a:srgbClr val="333333"/>
                </a:solidFill>
                <a:highlight>
                  <a:srgbClr val="FCFCFC"/>
                </a:highlight>
                <a:latin typeface="Poppins"/>
                <a:ea typeface="Poppins"/>
                <a:cs typeface="Poppins"/>
                <a:sym typeface="Poppins"/>
              </a:rPr>
              <a:t> 7% - 10%</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Advance rates can be as high as 80% on eligible accounts receivables and 50% on eligible inventory. WWW-A.REGIONS.COM</a:t>
            </a:r>
            <a:br>
              <a:rPr lang="en" sz="1135">
                <a:solidFill>
                  <a:srgbClr val="333333"/>
                </a:solidFill>
                <a:highlight>
                  <a:srgbClr val="FCFCFC"/>
                </a:highlight>
                <a:latin typeface="Poppins"/>
                <a:ea typeface="Poppins"/>
                <a:cs typeface="Poppins"/>
                <a:sym typeface="Poppins"/>
              </a:rPr>
            </a:br>
            <a:r>
              <a:rPr lang="en" sz="435">
                <a:solidFill>
                  <a:schemeClr val="lt1"/>
                </a:solidFill>
                <a:highlight>
                  <a:srgbClr val="FCFCFC"/>
                </a:highlight>
                <a:latin typeface="Poppins"/>
                <a:ea typeface="Poppins"/>
                <a:cs typeface="Poppins"/>
                <a:sym typeface="Poppins"/>
              </a:rPr>
              <a:t>-</a:t>
            </a:r>
            <a:r>
              <a:rPr lang="en" sz="1135">
                <a:solidFill>
                  <a:srgbClr val="333333"/>
                </a:solidFill>
                <a:highlight>
                  <a:srgbClr val="FCFCFC"/>
                </a:highlight>
                <a:latin typeface="Poppins"/>
                <a:ea typeface="Poppins"/>
                <a:cs typeface="Poppins"/>
                <a:sym typeface="Poppins"/>
              </a:rPr>
              <a:t>CAPLines can be administered on an asset-based structure or used to finance individual purchase orders or invoices. Proceeds can be used for financing suppliers, inventory, work-in-progress, or production of export goods or services. FIRSTAMBANK.COM</a:t>
            </a:r>
            <a:br>
              <a:rPr lang="en" sz="1135">
                <a:solidFill>
                  <a:srgbClr val="333333"/>
                </a:solidFill>
                <a:highlight>
                  <a:srgbClr val="FCFCFC"/>
                </a:highlight>
                <a:latin typeface="Poppins"/>
                <a:ea typeface="Poppins"/>
                <a:cs typeface="Poppins"/>
                <a:sym typeface="Poppins"/>
              </a:rPr>
            </a:br>
            <a:br>
              <a:rPr lang="en" sz="435">
                <a:solidFill>
                  <a:schemeClr val="lt1"/>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Collateral requirements may vary; for loans under $500,000, the SBA has relaxed collateral requirements.</a:t>
            </a: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RESOURCES.LIVEOAK.BANK</a:t>
            </a:r>
            <a:r>
              <a:rPr lang="en" sz="435">
                <a:solidFill>
                  <a:schemeClr val="lt1"/>
                </a:solidFill>
                <a:highlight>
                  <a:srgbClr val="FCFCFC"/>
                </a:highlight>
                <a:latin typeface="Poppins"/>
                <a:ea typeface="Poppins"/>
                <a:cs typeface="Poppins"/>
                <a:sym typeface="Poppins"/>
              </a:rPr>
              <a:t>-</a:t>
            </a:r>
            <a:br>
              <a:rPr lang="en" sz="1135">
                <a:solidFill>
                  <a:srgbClr val="333333"/>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Secured lines require collateral, such as a blanket lien on assets or a Bank of America certificate of deposit. BUSINESS.BANKOFAMERICA.COM</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680-700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55" name="Shape 1455"/>
        <p:cNvGrpSpPr/>
        <p:nvPr/>
      </p:nvGrpSpPr>
      <p:grpSpPr>
        <a:xfrm>
          <a:off x="0" y="0"/>
          <a:ext cx="0" cy="0"/>
          <a:chOff x="0" y="0"/>
          <a:chExt cx="0" cy="0"/>
        </a:xfrm>
      </p:grpSpPr>
      <p:sp>
        <p:nvSpPr>
          <p:cNvPr id="1456" name="Google Shape;1456;p103"/>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57" name="Google Shape;1457;p103" title="AdobeStock_505017984.jpeg"/>
          <p:cNvPicPr preferRelativeResize="0"/>
          <p:nvPr/>
        </p:nvPicPr>
        <p:blipFill rotWithShape="1">
          <a:blip r:embed="rId3">
            <a:alphaModFix amt="70000"/>
          </a:blip>
          <a:srcRect b="28730" l="0" r="0" t="28730"/>
          <a:stretch/>
        </p:blipFill>
        <p:spPr>
          <a:xfrm>
            <a:off x="-34050" y="-59025"/>
            <a:ext cx="9218401" cy="2613583"/>
          </a:xfrm>
          <a:prstGeom prst="rect">
            <a:avLst/>
          </a:prstGeom>
          <a:noFill/>
          <a:ln>
            <a:noFill/>
          </a:ln>
        </p:spPr>
      </p:pic>
      <p:sp>
        <p:nvSpPr>
          <p:cNvPr id="1458" name="Google Shape;1458;p103"/>
          <p:cNvSpPr/>
          <p:nvPr/>
        </p:nvSpPr>
        <p:spPr>
          <a:xfrm>
            <a:off x="8658513" y="803600"/>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59" name="Google Shape;1459;p103"/>
          <p:cNvSpPr/>
          <p:nvPr/>
        </p:nvSpPr>
        <p:spPr>
          <a:xfrm>
            <a:off x="-319725" y="1824925"/>
            <a:ext cx="8004300" cy="130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91425" lIns="640075" spcFirstLastPara="1" rIns="182875" wrap="square" tIns="91425">
            <a:noAutofit/>
          </a:bodyPr>
          <a:lstStyle/>
          <a:p>
            <a:pPr indent="0" lvl="0" marL="0" rtl="0" algn="l">
              <a:spcBef>
                <a:spcPts val="0"/>
              </a:spcBef>
              <a:spcAft>
                <a:spcPts val="0"/>
              </a:spcAft>
              <a:buNone/>
            </a:pPr>
            <a:r>
              <a:rPr b="1" i="1" lang="en" sz="3400">
                <a:solidFill>
                  <a:srgbClr val="175B8B"/>
                </a:solidFill>
                <a:latin typeface="Poppins"/>
                <a:ea typeface="Poppins"/>
                <a:cs typeface="Poppins"/>
                <a:sym typeface="Poppins"/>
              </a:rPr>
              <a:t>NEW </a:t>
            </a:r>
            <a:r>
              <a:rPr b="1" lang="en" sz="3400">
                <a:solidFill>
                  <a:srgbClr val="175B8B"/>
                </a:solidFill>
                <a:latin typeface="Poppins"/>
                <a:ea typeface="Poppins"/>
                <a:cs typeface="Poppins"/>
                <a:sym typeface="Poppins"/>
              </a:rPr>
              <a:t>SBA Acquisition Financing</a:t>
            </a:r>
            <a:endParaRPr b="1" sz="3400">
              <a:solidFill>
                <a:srgbClr val="175B8B"/>
              </a:solidFill>
              <a:latin typeface="Poppins"/>
              <a:ea typeface="Poppins"/>
              <a:cs typeface="Poppins"/>
              <a:sym typeface="Poppins"/>
            </a:endParaRPr>
          </a:p>
        </p:txBody>
      </p:sp>
      <p:sp>
        <p:nvSpPr>
          <p:cNvPr id="1460" name="Google Shape;1460;p103"/>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61" name="Google Shape;1461;p103"/>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62" name="Google Shape;1462;p103"/>
          <p:cNvPicPr preferRelativeResize="0"/>
          <p:nvPr/>
        </p:nvPicPr>
        <p:blipFill>
          <a:blip r:embed="rId5">
            <a:alphaModFix/>
          </a:blip>
          <a:stretch>
            <a:fillRect/>
          </a:stretch>
        </p:blipFill>
        <p:spPr>
          <a:xfrm>
            <a:off x="6721876" y="-690460"/>
            <a:ext cx="1190842" cy="1309798"/>
          </a:xfrm>
          <a:prstGeom prst="rect">
            <a:avLst/>
          </a:prstGeom>
          <a:noFill/>
          <a:ln>
            <a:noFill/>
          </a:ln>
        </p:spPr>
      </p:pic>
      <p:sp>
        <p:nvSpPr>
          <p:cNvPr id="1463" name="Google Shape;1463;p103"/>
          <p:cNvSpPr txBox="1"/>
          <p:nvPr/>
        </p:nvSpPr>
        <p:spPr>
          <a:xfrm>
            <a:off x="415500" y="3260150"/>
            <a:ext cx="8251500" cy="11817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0"/>
              </a:spcBef>
              <a:spcAft>
                <a:spcPts val="1000"/>
              </a:spcAft>
              <a:buNone/>
            </a:pPr>
            <a:r>
              <a:rPr b="1" lang="en" sz="1455">
                <a:solidFill>
                  <a:schemeClr val="dk1"/>
                </a:solidFill>
                <a:latin typeface="Poppins"/>
                <a:ea typeface="Poppins"/>
                <a:cs typeface="Poppins"/>
                <a:sym typeface="Poppins"/>
              </a:rPr>
              <a:t>Description:</a:t>
            </a:r>
            <a:r>
              <a:rPr lang="en" sz="1455">
                <a:solidFill>
                  <a:schemeClr val="dk1"/>
                </a:solidFill>
                <a:latin typeface="Poppins"/>
                <a:ea typeface="Poppins"/>
                <a:cs typeface="Poppins"/>
                <a:sym typeface="Poppins"/>
              </a:rPr>
              <a:t> </a:t>
            </a:r>
            <a:r>
              <a:rPr lang="en" sz="1455">
                <a:solidFill>
                  <a:schemeClr val="dk1"/>
                </a:solidFill>
                <a:latin typeface="Poppins"/>
                <a:ea typeface="Poppins"/>
                <a:cs typeface="Poppins"/>
                <a:sym typeface="Poppins"/>
              </a:rPr>
              <a:t>SBA Acquisition Financing is designed to help businesses acquire other companies, real estate, or assets with government-backed loans. These loans offer favorable terms and lower down payments compared to traditional financing, making it an ideal option for small businesses looking to expand through acquisitions.</a:t>
            </a:r>
            <a:endParaRPr sz="1455">
              <a:solidFill>
                <a:schemeClr val="dk1"/>
              </a:solidFill>
              <a:latin typeface="Poppins"/>
              <a:ea typeface="Poppins"/>
              <a:cs typeface="Poppins"/>
              <a:sym typeface="Poppins"/>
            </a:endParaRPr>
          </a:p>
        </p:txBody>
      </p:sp>
      <p:sp>
        <p:nvSpPr>
          <p:cNvPr id="1464" name="Google Shape;1464;p103"/>
          <p:cNvSpPr/>
          <p:nvPr/>
        </p:nvSpPr>
        <p:spPr>
          <a:xfrm>
            <a:off x="8151825" y="-86097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65" name="Google Shape;1465;p103"/>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F1F9">
            <a:alpha val="69800"/>
          </a:srgbClr>
        </a:solidFill>
      </p:bgPr>
    </p:bg>
    <p:spTree>
      <p:nvGrpSpPr>
        <p:cNvPr id="1469" name="Shape 1469"/>
        <p:cNvGrpSpPr/>
        <p:nvPr/>
      </p:nvGrpSpPr>
      <p:grpSpPr>
        <a:xfrm>
          <a:off x="0" y="0"/>
          <a:ext cx="0" cy="0"/>
          <a:chOff x="0" y="0"/>
          <a:chExt cx="0" cy="0"/>
        </a:xfrm>
      </p:grpSpPr>
      <p:sp>
        <p:nvSpPr>
          <p:cNvPr id="1470" name="Google Shape;1470;p104"/>
          <p:cNvSpPr/>
          <p:nvPr/>
        </p:nvSpPr>
        <p:spPr>
          <a:xfrm>
            <a:off x="-3106" y="-46675"/>
            <a:ext cx="9144000" cy="2601300"/>
          </a:xfrm>
          <a:prstGeom prst="rect">
            <a:avLst/>
          </a:prstGeom>
          <a:solidFill>
            <a:srgbClr val="175B8B"/>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Poppins"/>
              <a:ea typeface="Poppins"/>
              <a:cs typeface="Poppins"/>
              <a:sym typeface="Poppins"/>
            </a:endParaRPr>
          </a:p>
        </p:txBody>
      </p:sp>
      <p:pic>
        <p:nvPicPr>
          <p:cNvPr id="1471" name="Google Shape;1471;p104" title="AdobeStock_505017984.jpeg"/>
          <p:cNvPicPr preferRelativeResize="0"/>
          <p:nvPr/>
        </p:nvPicPr>
        <p:blipFill rotWithShape="1">
          <a:blip r:embed="rId3">
            <a:alphaModFix amt="70000"/>
          </a:blip>
          <a:srcRect b="28730" l="0" r="0" t="28730"/>
          <a:stretch/>
        </p:blipFill>
        <p:spPr>
          <a:xfrm>
            <a:off x="-34050" y="-59025"/>
            <a:ext cx="9218401" cy="2613583"/>
          </a:xfrm>
          <a:prstGeom prst="rect">
            <a:avLst/>
          </a:prstGeom>
          <a:noFill/>
          <a:ln>
            <a:noFill/>
          </a:ln>
        </p:spPr>
      </p:pic>
      <p:sp>
        <p:nvSpPr>
          <p:cNvPr id="1472" name="Google Shape;1472;p104"/>
          <p:cNvSpPr/>
          <p:nvPr/>
        </p:nvSpPr>
        <p:spPr>
          <a:xfrm>
            <a:off x="337213" y="2941675"/>
            <a:ext cx="803100" cy="803100"/>
          </a:xfrm>
          <a:prstGeom prst="ellipse">
            <a:avLst/>
          </a:prstGeom>
          <a:solidFill>
            <a:srgbClr val="78E3B2">
              <a:alpha val="6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73" name="Google Shape;1473;p104"/>
          <p:cNvSpPr/>
          <p:nvPr/>
        </p:nvSpPr>
        <p:spPr>
          <a:xfrm>
            <a:off x="0" y="4619300"/>
            <a:ext cx="9144000" cy="524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pic>
        <p:nvPicPr>
          <p:cNvPr id="1474" name="Google Shape;1474;p104"/>
          <p:cNvPicPr preferRelativeResize="0"/>
          <p:nvPr/>
        </p:nvPicPr>
        <p:blipFill rotWithShape="1">
          <a:blip r:embed="rId4">
            <a:alphaModFix/>
          </a:blip>
          <a:srcRect b="0" l="0" r="0" t="0"/>
          <a:stretch/>
        </p:blipFill>
        <p:spPr>
          <a:xfrm>
            <a:off x="7181420" y="4750538"/>
            <a:ext cx="1477106" cy="257179"/>
          </a:xfrm>
          <a:prstGeom prst="rect">
            <a:avLst/>
          </a:prstGeom>
          <a:noFill/>
          <a:ln>
            <a:noFill/>
          </a:ln>
        </p:spPr>
      </p:pic>
      <p:pic>
        <p:nvPicPr>
          <p:cNvPr id="1475" name="Google Shape;1475;p104"/>
          <p:cNvPicPr preferRelativeResize="0"/>
          <p:nvPr/>
        </p:nvPicPr>
        <p:blipFill>
          <a:blip r:embed="rId5">
            <a:alphaModFix/>
          </a:blip>
          <a:stretch>
            <a:fillRect/>
          </a:stretch>
        </p:blipFill>
        <p:spPr>
          <a:xfrm>
            <a:off x="8334776" y="-709360"/>
            <a:ext cx="1190842" cy="1309798"/>
          </a:xfrm>
          <a:prstGeom prst="rect">
            <a:avLst/>
          </a:prstGeom>
          <a:noFill/>
          <a:ln>
            <a:noFill/>
          </a:ln>
        </p:spPr>
      </p:pic>
      <p:sp>
        <p:nvSpPr>
          <p:cNvPr id="1476" name="Google Shape;1476;p104"/>
          <p:cNvSpPr/>
          <p:nvPr/>
        </p:nvSpPr>
        <p:spPr>
          <a:xfrm>
            <a:off x="-757300" y="-227325"/>
            <a:ext cx="1309800" cy="1309800"/>
          </a:xfrm>
          <a:prstGeom prst="ellipse">
            <a:avLst/>
          </a:prstGeom>
          <a:noFill/>
          <a:ln cap="flat" cmpd="sng" w="152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477" name="Google Shape;1477;p104"/>
          <p:cNvSpPr txBox="1"/>
          <p:nvPr/>
        </p:nvSpPr>
        <p:spPr>
          <a:xfrm>
            <a:off x="505525" y="4734825"/>
            <a:ext cx="5607900" cy="288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800"/>
              <a:buFont typeface="Noto Sans Symbols"/>
              <a:buNone/>
            </a:pPr>
            <a:r>
              <a:rPr b="0" i="0" lang="en" sz="800" u="none" cap="none" strike="noStrike">
                <a:solidFill>
                  <a:schemeClr val="dk1"/>
                </a:solidFill>
                <a:latin typeface="Poppins"/>
                <a:ea typeface="Poppins"/>
                <a:cs typeface="Poppins"/>
                <a:sym typeface="Poppins"/>
              </a:rPr>
              <a:t>©️202</a:t>
            </a:r>
            <a:r>
              <a:rPr lang="en" sz="800">
                <a:solidFill>
                  <a:schemeClr val="dk1"/>
                </a:solidFill>
                <a:latin typeface="Poppins"/>
                <a:ea typeface="Poppins"/>
                <a:cs typeface="Poppins"/>
                <a:sym typeface="Poppins"/>
              </a:rPr>
              <a:t>5</a:t>
            </a:r>
            <a:r>
              <a:rPr b="0" i="0" lang="en" sz="800" u="none" cap="none" strike="noStrike">
                <a:solidFill>
                  <a:schemeClr val="dk1"/>
                </a:solidFill>
                <a:latin typeface="Poppins"/>
                <a:ea typeface="Poppins"/>
                <a:cs typeface="Poppins"/>
                <a:sym typeface="Poppins"/>
              </a:rPr>
              <a:t> Credit Suite, all rights reserved. No reproduction or use of any portion of the content or work or the entire work is permitted without the express written permission and authorization of the company.</a:t>
            </a:r>
            <a:endParaRPr b="0" i="0" sz="1100" u="none" cap="none" strike="noStrike">
              <a:solidFill>
                <a:schemeClr val="dk1"/>
              </a:solidFill>
              <a:latin typeface="Arial"/>
              <a:ea typeface="Arial"/>
              <a:cs typeface="Arial"/>
              <a:sym typeface="Arial"/>
            </a:endParaRPr>
          </a:p>
        </p:txBody>
      </p:sp>
      <p:sp>
        <p:nvSpPr>
          <p:cNvPr id="1478" name="Google Shape;1478;p104"/>
          <p:cNvSpPr/>
          <p:nvPr/>
        </p:nvSpPr>
        <p:spPr>
          <a:xfrm>
            <a:off x="724975" y="851837"/>
            <a:ext cx="7609800" cy="3439800"/>
          </a:xfrm>
          <a:prstGeom prst="roundRect">
            <a:avLst>
              <a:gd fmla="val 16667" name="adj"/>
            </a:avLst>
          </a:prstGeom>
          <a:solidFill>
            <a:schemeClr val="lt1"/>
          </a:solidFill>
          <a:ln>
            <a:noFill/>
          </a:ln>
          <a:effectLst>
            <a:outerShdw blurRad="185738" rotWithShape="0" algn="bl" dir="3300000" dist="76200">
              <a:srgbClr val="175B8B">
                <a:alpha val="35000"/>
              </a:srgbClr>
            </a:outerShdw>
          </a:effectLst>
        </p:spPr>
        <p:txBody>
          <a:bodyPr anchorCtr="0" anchor="ctr" bIns="0" lIns="457200" spcFirstLastPara="1" rIns="457200" wrap="square" tIns="0">
            <a:noAutofit/>
          </a:bodyPr>
          <a:lstStyle/>
          <a:p>
            <a:pPr indent="0" lvl="0" marL="0" rtl="0" algn="l">
              <a:lnSpc>
                <a:spcPct val="95000"/>
              </a:lnSpc>
              <a:spcBef>
                <a:spcPts val="1200"/>
              </a:spcBef>
              <a:spcAft>
                <a:spcPts val="1200"/>
              </a:spcAft>
              <a:buNone/>
            </a:pPr>
            <a:r>
              <a:t/>
            </a:r>
            <a:endParaRPr sz="1455">
              <a:solidFill>
                <a:schemeClr val="dk1"/>
              </a:solidFill>
              <a:latin typeface="Poppins"/>
              <a:ea typeface="Poppins"/>
              <a:cs typeface="Poppins"/>
              <a:sym typeface="Poppins"/>
            </a:endParaRPr>
          </a:p>
        </p:txBody>
      </p:sp>
      <p:sp>
        <p:nvSpPr>
          <p:cNvPr id="1479" name="Google Shape;1479;p104"/>
          <p:cNvSpPr txBox="1"/>
          <p:nvPr/>
        </p:nvSpPr>
        <p:spPr>
          <a:xfrm>
            <a:off x="1104925" y="851851"/>
            <a:ext cx="6756900" cy="3439800"/>
          </a:xfrm>
          <a:prstGeom prst="rect">
            <a:avLst/>
          </a:prstGeom>
          <a:noFill/>
          <a:ln>
            <a:noFill/>
          </a:ln>
        </p:spPr>
        <p:txBody>
          <a:bodyPr anchorCtr="0" anchor="ctr" bIns="91425" lIns="91425" spcFirstLastPara="1" rIns="91425" wrap="square" tIns="91425">
            <a:noAutofit/>
          </a:bodyPr>
          <a:lstStyle/>
          <a:p>
            <a:pPr indent="-300672" lvl="0" marL="457200" rtl="0" algn="l">
              <a:lnSpc>
                <a:spcPct val="115000"/>
              </a:lnSpc>
              <a:spcBef>
                <a:spcPts val="120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Loan/ Line Amounts: </a:t>
            </a:r>
            <a:r>
              <a:rPr lang="en" sz="1135">
                <a:solidFill>
                  <a:srgbClr val="333333"/>
                </a:solidFill>
                <a:highlight>
                  <a:srgbClr val="FCFCFC"/>
                </a:highlight>
                <a:latin typeface="Poppins"/>
                <a:ea typeface="Poppins"/>
                <a:cs typeface="Poppins"/>
                <a:sym typeface="Poppins"/>
              </a:rPr>
              <a:t>$1,000 to $15 million</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Terms: </a:t>
            </a:r>
            <a:r>
              <a:rPr lang="en" sz="1135">
                <a:solidFill>
                  <a:srgbClr val="333333"/>
                </a:solidFill>
                <a:highlight>
                  <a:srgbClr val="FCFCFC"/>
                </a:highlight>
                <a:latin typeface="Poppins"/>
                <a:ea typeface="Poppins"/>
                <a:cs typeface="Poppins"/>
                <a:sym typeface="Poppins"/>
              </a:rPr>
              <a:t>5 to 25 years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Rates: </a:t>
            </a:r>
            <a:r>
              <a:rPr lang="en" sz="1135">
                <a:solidFill>
                  <a:srgbClr val="333333"/>
                </a:solidFill>
                <a:highlight>
                  <a:srgbClr val="FCFCFC"/>
                </a:highlight>
                <a:latin typeface="Poppins"/>
                <a:ea typeface="Poppins"/>
                <a:cs typeface="Poppins"/>
                <a:sym typeface="Poppins"/>
              </a:rPr>
              <a:t>6% - 8%</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Collateral Required: </a:t>
            </a:r>
            <a:r>
              <a:rPr lang="en" sz="1135">
                <a:solidFill>
                  <a:srgbClr val="333333"/>
                </a:solidFill>
                <a:highlight>
                  <a:srgbClr val="FCFCFC"/>
                </a:highlight>
                <a:latin typeface="Poppins"/>
                <a:ea typeface="Poppins"/>
                <a:cs typeface="Poppins"/>
                <a:sym typeface="Poppins"/>
              </a:rPr>
              <a:t>While collateral requirements are more flexible compared to conventional loans, some form of collateral may still be necessary. RESOURCES.LIVEOAK.BANK</a:t>
            </a:r>
            <a:br>
              <a:rPr lang="en" sz="1135">
                <a:solidFill>
                  <a:srgbClr val="333333"/>
                </a:solidFill>
                <a:highlight>
                  <a:srgbClr val="FCFCFC"/>
                </a:highlight>
                <a:latin typeface="Poppins"/>
                <a:ea typeface="Poppins"/>
                <a:cs typeface="Poppins"/>
                <a:sym typeface="Poppins"/>
              </a:rPr>
            </a:br>
            <a:br>
              <a:rPr lang="en" sz="435">
                <a:solidFill>
                  <a:schemeClr val="lt1"/>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Collateral requirements vary by product; SBA 7(a) loans may require a 10% down payment and collateral in the form of assets or real estate.MERCHANTMAVERICK.COM</a:t>
            </a:r>
            <a:br>
              <a:rPr lang="en" sz="1135">
                <a:solidFill>
                  <a:srgbClr val="333333"/>
                </a:solidFill>
                <a:highlight>
                  <a:srgbClr val="FCFCFC"/>
                </a:highlight>
                <a:latin typeface="Poppins"/>
                <a:ea typeface="Poppins"/>
                <a:cs typeface="Poppins"/>
                <a:sym typeface="Poppins"/>
              </a:rPr>
            </a:br>
            <a:br>
              <a:rPr lang="en" sz="435">
                <a:solidFill>
                  <a:schemeClr val="lt1"/>
                </a:solidFill>
                <a:highlight>
                  <a:srgbClr val="FCFCFC"/>
                </a:highlight>
                <a:latin typeface="Poppins"/>
                <a:ea typeface="Poppins"/>
                <a:cs typeface="Poppins"/>
                <a:sym typeface="Poppins"/>
              </a:rPr>
            </a:br>
            <a:r>
              <a:rPr lang="en" sz="1135">
                <a:solidFill>
                  <a:srgbClr val="333333"/>
                </a:solidFill>
                <a:highlight>
                  <a:srgbClr val="FCFCFC"/>
                </a:highlight>
                <a:latin typeface="Poppins"/>
                <a:ea typeface="Poppins"/>
                <a:cs typeface="Poppins"/>
                <a:sym typeface="Poppins"/>
              </a:rPr>
              <a:t>Collateral requirements vary by loan product and borrower qualifications.</a:t>
            </a:r>
            <a:endParaRPr sz="1135">
              <a:solidFill>
                <a:srgbClr val="333333"/>
              </a:solidFill>
              <a:highlight>
                <a:srgbClr val="FCFCFC"/>
              </a:highlight>
              <a:latin typeface="Poppins"/>
              <a:ea typeface="Poppins"/>
              <a:cs typeface="Poppins"/>
              <a:sym typeface="Poppins"/>
            </a:endParaRPr>
          </a:p>
          <a:p>
            <a:pPr indent="-300672" lvl="0" marL="457200" rtl="0" algn="l">
              <a:lnSpc>
                <a:spcPct val="115000"/>
              </a:lnSpc>
              <a:spcBef>
                <a:spcPts val="0"/>
              </a:spcBef>
              <a:spcAft>
                <a:spcPts val="0"/>
              </a:spcAft>
              <a:buClr>
                <a:srgbClr val="333333"/>
              </a:buClr>
              <a:buSzPts val="1135"/>
              <a:buFont typeface="Poppins"/>
              <a:buChar char="●"/>
            </a:pPr>
            <a:r>
              <a:rPr b="1" lang="en" sz="1135">
                <a:solidFill>
                  <a:srgbClr val="333333"/>
                </a:solidFill>
                <a:highlight>
                  <a:srgbClr val="FCFCFC"/>
                </a:highlight>
                <a:latin typeface="Poppins"/>
                <a:ea typeface="Poppins"/>
                <a:cs typeface="Poppins"/>
                <a:sym typeface="Poppins"/>
              </a:rPr>
              <a:t>Credit Requirements: </a:t>
            </a:r>
            <a:r>
              <a:rPr lang="en" sz="1135">
                <a:solidFill>
                  <a:srgbClr val="333333"/>
                </a:solidFill>
                <a:highlight>
                  <a:srgbClr val="FCFCFC"/>
                </a:highlight>
                <a:latin typeface="Poppins"/>
                <a:ea typeface="Poppins"/>
                <a:cs typeface="Poppins"/>
                <a:sym typeface="Poppins"/>
              </a:rPr>
              <a:t>650-680</a:t>
            </a:r>
            <a:endParaRPr sz="1135">
              <a:solidFill>
                <a:srgbClr val="333333"/>
              </a:solidFill>
              <a:highlight>
                <a:srgbClr val="FCFCFC"/>
              </a:highlight>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